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51"/>
  </p:notesMasterIdLst>
  <p:sldIdLst>
    <p:sldId id="256" r:id="rId2"/>
    <p:sldId id="313" r:id="rId3"/>
    <p:sldId id="265" r:id="rId4"/>
    <p:sldId id="266" r:id="rId5"/>
    <p:sldId id="322" r:id="rId6"/>
    <p:sldId id="272" r:id="rId7"/>
    <p:sldId id="281" r:id="rId8"/>
    <p:sldId id="273" r:id="rId9"/>
    <p:sldId id="271" r:id="rId10"/>
    <p:sldId id="274" r:id="rId11"/>
    <p:sldId id="277" r:id="rId12"/>
    <p:sldId id="275" r:id="rId13"/>
    <p:sldId id="279" r:id="rId14"/>
    <p:sldId id="276" r:id="rId15"/>
    <p:sldId id="324" r:id="rId16"/>
    <p:sldId id="268" r:id="rId17"/>
    <p:sldId id="269" r:id="rId18"/>
    <p:sldId id="282" r:id="rId19"/>
    <p:sldId id="287" r:id="rId20"/>
    <p:sldId id="299" r:id="rId21"/>
    <p:sldId id="300" r:id="rId22"/>
    <p:sldId id="289" r:id="rId23"/>
    <p:sldId id="309" r:id="rId24"/>
    <p:sldId id="307" r:id="rId25"/>
    <p:sldId id="290" r:id="rId26"/>
    <p:sldId id="291" r:id="rId27"/>
    <p:sldId id="292" r:id="rId28"/>
    <p:sldId id="293" r:id="rId29"/>
    <p:sldId id="294" r:id="rId30"/>
    <p:sldId id="295" r:id="rId31"/>
    <p:sldId id="311" r:id="rId32"/>
    <p:sldId id="280" r:id="rId33"/>
    <p:sldId id="302" r:id="rId34"/>
    <p:sldId id="296" r:id="rId35"/>
    <p:sldId id="303" r:id="rId36"/>
    <p:sldId id="304" r:id="rId37"/>
    <p:sldId id="306" r:id="rId38"/>
    <p:sldId id="305" r:id="rId39"/>
    <p:sldId id="312" r:id="rId40"/>
    <p:sldId id="315" r:id="rId41"/>
    <p:sldId id="316" r:id="rId42"/>
    <p:sldId id="318" r:id="rId43"/>
    <p:sldId id="321" r:id="rId44"/>
    <p:sldId id="320" r:id="rId45"/>
    <p:sldId id="262" r:id="rId46"/>
    <p:sldId id="319" r:id="rId47"/>
    <p:sldId id="284" r:id="rId48"/>
    <p:sldId id="285" r:id="rId49"/>
    <p:sldId id="263"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B00"/>
    <a:srgbClr val="FFFFFF"/>
    <a:srgbClr val="5E8F3D"/>
    <a:srgbClr val="496F2F"/>
    <a:srgbClr val="C6D9F1"/>
    <a:srgbClr val="E2EFD9"/>
    <a:srgbClr val="CBE2BC"/>
    <a:srgbClr val="FFF4D1"/>
    <a:srgbClr val="FAE3D6"/>
    <a:srgbClr val="FFEB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5590" autoAdjust="0"/>
  </p:normalViewPr>
  <p:slideViewPr>
    <p:cSldViewPr snapToGrid="0" snapToObjects="1">
      <p:cViewPr varScale="1">
        <p:scale>
          <a:sx n="72" d="100"/>
          <a:sy n="72" d="100"/>
        </p:scale>
        <p:origin x="1048" y="5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F103C-964A-404F-B136-1222B9BE3990}"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0E3DF-DFD9-4B5A-B51E-86943CFC2C76}" type="slidenum">
              <a:rPr lang="en-GB" smtClean="0"/>
              <a:t>‹#›</a:t>
            </a:fld>
            <a:endParaRPr lang="en-GB"/>
          </a:p>
        </p:txBody>
      </p:sp>
    </p:spTree>
    <p:extLst>
      <p:ext uri="{BB962C8B-B14F-4D97-AF65-F5344CB8AC3E}">
        <p14:creationId xmlns:p14="http://schemas.microsoft.com/office/powerpoint/2010/main" val="22896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a:t>
            </a:fld>
            <a:endParaRPr lang="en-GB"/>
          </a:p>
        </p:txBody>
      </p:sp>
    </p:spTree>
    <p:extLst>
      <p:ext uri="{BB962C8B-B14F-4D97-AF65-F5344CB8AC3E}">
        <p14:creationId xmlns:p14="http://schemas.microsoft.com/office/powerpoint/2010/main" val="341743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18</a:t>
            </a:fld>
            <a:endParaRPr lang="en-GB"/>
          </a:p>
        </p:txBody>
      </p:sp>
    </p:spTree>
    <p:extLst>
      <p:ext uri="{BB962C8B-B14F-4D97-AF65-F5344CB8AC3E}">
        <p14:creationId xmlns:p14="http://schemas.microsoft.com/office/powerpoint/2010/main" val="2936334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19</a:t>
            </a:fld>
            <a:endParaRPr lang="en-GB"/>
          </a:p>
        </p:txBody>
      </p:sp>
    </p:spTree>
    <p:extLst>
      <p:ext uri="{BB962C8B-B14F-4D97-AF65-F5344CB8AC3E}">
        <p14:creationId xmlns:p14="http://schemas.microsoft.com/office/powerpoint/2010/main" val="259596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20</a:t>
            </a:fld>
            <a:endParaRPr lang="en-GB"/>
          </a:p>
        </p:txBody>
      </p:sp>
    </p:spTree>
    <p:extLst>
      <p:ext uri="{BB962C8B-B14F-4D97-AF65-F5344CB8AC3E}">
        <p14:creationId xmlns:p14="http://schemas.microsoft.com/office/powerpoint/2010/main" val="95683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21</a:t>
            </a:fld>
            <a:endParaRPr lang="en-GB"/>
          </a:p>
        </p:txBody>
      </p:sp>
    </p:spTree>
    <p:extLst>
      <p:ext uri="{BB962C8B-B14F-4D97-AF65-F5344CB8AC3E}">
        <p14:creationId xmlns:p14="http://schemas.microsoft.com/office/powerpoint/2010/main" val="2825330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22</a:t>
            </a:fld>
            <a:endParaRPr lang="en-GB"/>
          </a:p>
        </p:txBody>
      </p:sp>
    </p:spTree>
    <p:extLst>
      <p:ext uri="{BB962C8B-B14F-4D97-AF65-F5344CB8AC3E}">
        <p14:creationId xmlns:p14="http://schemas.microsoft.com/office/powerpoint/2010/main" val="192383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23</a:t>
            </a:fld>
            <a:endParaRPr lang="en-GB"/>
          </a:p>
        </p:txBody>
      </p:sp>
    </p:spTree>
    <p:extLst>
      <p:ext uri="{BB962C8B-B14F-4D97-AF65-F5344CB8AC3E}">
        <p14:creationId xmlns:p14="http://schemas.microsoft.com/office/powerpoint/2010/main" val="308633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24</a:t>
            </a:fld>
            <a:endParaRPr lang="en-GB"/>
          </a:p>
        </p:txBody>
      </p:sp>
    </p:spTree>
    <p:extLst>
      <p:ext uri="{BB962C8B-B14F-4D97-AF65-F5344CB8AC3E}">
        <p14:creationId xmlns:p14="http://schemas.microsoft.com/office/powerpoint/2010/main" val="3021220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25</a:t>
            </a:fld>
            <a:endParaRPr lang="en-GB"/>
          </a:p>
        </p:txBody>
      </p:sp>
    </p:spTree>
    <p:extLst>
      <p:ext uri="{BB962C8B-B14F-4D97-AF65-F5344CB8AC3E}">
        <p14:creationId xmlns:p14="http://schemas.microsoft.com/office/powerpoint/2010/main" val="2941987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27</a:t>
            </a:fld>
            <a:endParaRPr lang="en-GB"/>
          </a:p>
        </p:txBody>
      </p:sp>
    </p:spTree>
    <p:extLst>
      <p:ext uri="{BB962C8B-B14F-4D97-AF65-F5344CB8AC3E}">
        <p14:creationId xmlns:p14="http://schemas.microsoft.com/office/powerpoint/2010/main" val="265795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28</a:t>
            </a:fld>
            <a:endParaRPr lang="en-GB"/>
          </a:p>
        </p:txBody>
      </p:sp>
    </p:spTree>
    <p:extLst>
      <p:ext uri="{BB962C8B-B14F-4D97-AF65-F5344CB8AC3E}">
        <p14:creationId xmlns:p14="http://schemas.microsoft.com/office/powerpoint/2010/main" val="173197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a:t>
            </a:fld>
            <a:endParaRPr lang="en-GB"/>
          </a:p>
        </p:txBody>
      </p:sp>
    </p:spTree>
    <p:extLst>
      <p:ext uri="{BB962C8B-B14F-4D97-AF65-F5344CB8AC3E}">
        <p14:creationId xmlns:p14="http://schemas.microsoft.com/office/powerpoint/2010/main" val="336628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29</a:t>
            </a:fld>
            <a:endParaRPr lang="en-GB"/>
          </a:p>
        </p:txBody>
      </p:sp>
    </p:spTree>
    <p:extLst>
      <p:ext uri="{BB962C8B-B14F-4D97-AF65-F5344CB8AC3E}">
        <p14:creationId xmlns:p14="http://schemas.microsoft.com/office/powerpoint/2010/main" val="2309011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31</a:t>
            </a:fld>
            <a:endParaRPr lang="en-GB"/>
          </a:p>
        </p:txBody>
      </p:sp>
    </p:spTree>
    <p:extLst>
      <p:ext uri="{BB962C8B-B14F-4D97-AF65-F5344CB8AC3E}">
        <p14:creationId xmlns:p14="http://schemas.microsoft.com/office/powerpoint/2010/main" val="273042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33</a:t>
            </a:fld>
            <a:endParaRPr lang="en-GB"/>
          </a:p>
        </p:txBody>
      </p:sp>
    </p:spTree>
    <p:extLst>
      <p:ext uri="{BB962C8B-B14F-4D97-AF65-F5344CB8AC3E}">
        <p14:creationId xmlns:p14="http://schemas.microsoft.com/office/powerpoint/2010/main" val="1917834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34</a:t>
            </a:fld>
            <a:endParaRPr lang="en-GB"/>
          </a:p>
        </p:txBody>
      </p:sp>
    </p:spTree>
    <p:extLst>
      <p:ext uri="{BB962C8B-B14F-4D97-AF65-F5344CB8AC3E}">
        <p14:creationId xmlns:p14="http://schemas.microsoft.com/office/powerpoint/2010/main" val="17756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35</a:t>
            </a:fld>
            <a:endParaRPr lang="en-GB"/>
          </a:p>
        </p:txBody>
      </p:sp>
    </p:spTree>
    <p:extLst>
      <p:ext uri="{BB962C8B-B14F-4D97-AF65-F5344CB8AC3E}">
        <p14:creationId xmlns:p14="http://schemas.microsoft.com/office/powerpoint/2010/main" val="1988104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36</a:t>
            </a:fld>
            <a:endParaRPr lang="en-GB"/>
          </a:p>
        </p:txBody>
      </p:sp>
    </p:spTree>
    <p:extLst>
      <p:ext uri="{BB962C8B-B14F-4D97-AF65-F5344CB8AC3E}">
        <p14:creationId xmlns:p14="http://schemas.microsoft.com/office/powerpoint/2010/main" val="406561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37</a:t>
            </a:fld>
            <a:endParaRPr lang="en-GB"/>
          </a:p>
        </p:txBody>
      </p:sp>
    </p:spTree>
    <p:extLst>
      <p:ext uri="{BB962C8B-B14F-4D97-AF65-F5344CB8AC3E}">
        <p14:creationId xmlns:p14="http://schemas.microsoft.com/office/powerpoint/2010/main" val="4251889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38</a:t>
            </a:fld>
            <a:endParaRPr lang="en-GB"/>
          </a:p>
        </p:txBody>
      </p:sp>
    </p:spTree>
    <p:extLst>
      <p:ext uri="{BB962C8B-B14F-4D97-AF65-F5344CB8AC3E}">
        <p14:creationId xmlns:p14="http://schemas.microsoft.com/office/powerpoint/2010/main" val="2958238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39</a:t>
            </a:fld>
            <a:endParaRPr lang="en-GB"/>
          </a:p>
        </p:txBody>
      </p:sp>
    </p:spTree>
    <p:extLst>
      <p:ext uri="{BB962C8B-B14F-4D97-AF65-F5344CB8AC3E}">
        <p14:creationId xmlns:p14="http://schemas.microsoft.com/office/powerpoint/2010/main" val="1972302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40</a:t>
            </a:fld>
            <a:endParaRPr lang="en-GB"/>
          </a:p>
        </p:txBody>
      </p:sp>
    </p:spTree>
    <p:extLst>
      <p:ext uri="{BB962C8B-B14F-4D97-AF65-F5344CB8AC3E}">
        <p14:creationId xmlns:p14="http://schemas.microsoft.com/office/powerpoint/2010/main" val="195419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a:t>
            </a:fld>
            <a:endParaRPr lang="en-GB"/>
          </a:p>
        </p:txBody>
      </p:sp>
    </p:spTree>
    <p:extLst>
      <p:ext uri="{BB962C8B-B14F-4D97-AF65-F5344CB8AC3E}">
        <p14:creationId xmlns:p14="http://schemas.microsoft.com/office/powerpoint/2010/main" val="1668535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41</a:t>
            </a:fld>
            <a:endParaRPr lang="en-GB"/>
          </a:p>
        </p:txBody>
      </p:sp>
    </p:spTree>
    <p:extLst>
      <p:ext uri="{BB962C8B-B14F-4D97-AF65-F5344CB8AC3E}">
        <p14:creationId xmlns:p14="http://schemas.microsoft.com/office/powerpoint/2010/main" val="1554522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45</a:t>
            </a:fld>
            <a:endParaRPr lang="en-GB"/>
          </a:p>
        </p:txBody>
      </p:sp>
    </p:spTree>
    <p:extLst>
      <p:ext uri="{BB962C8B-B14F-4D97-AF65-F5344CB8AC3E}">
        <p14:creationId xmlns:p14="http://schemas.microsoft.com/office/powerpoint/2010/main" val="3520583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46</a:t>
            </a:fld>
            <a:endParaRPr lang="en-GB"/>
          </a:p>
        </p:txBody>
      </p:sp>
    </p:spTree>
    <p:extLst>
      <p:ext uri="{BB962C8B-B14F-4D97-AF65-F5344CB8AC3E}">
        <p14:creationId xmlns:p14="http://schemas.microsoft.com/office/powerpoint/2010/main" val="3857823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47</a:t>
            </a:fld>
            <a:endParaRPr lang="en-GB"/>
          </a:p>
        </p:txBody>
      </p:sp>
    </p:spTree>
    <p:extLst>
      <p:ext uri="{BB962C8B-B14F-4D97-AF65-F5344CB8AC3E}">
        <p14:creationId xmlns:p14="http://schemas.microsoft.com/office/powerpoint/2010/main" val="2649753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48</a:t>
            </a:fld>
            <a:endParaRPr lang="en-GB"/>
          </a:p>
        </p:txBody>
      </p:sp>
    </p:spTree>
    <p:extLst>
      <p:ext uri="{BB962C8B-B14F-4D97-AF65-F5344CB8AC3E}">
        <p14:creationId xmlns:p14="http://schemas.microsoft.com/office/powerpoint/2010/main" val="815977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49</a:t>
            </a:fld>
            <a:endParaRPr lang="en-GB"/>
          </a:p>
        </p:txBody>
      </p:sp>
    </p:spTree>
    <p:extLst>
      <p:ext uri="{BB962C8B-B14F-4D97-AF65-F5344CB8AC3E}">
        <p14:creationId xmlns:p14="http://schemas.microsoft.com/office/powerpoint/2010/main" val="77191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5</a:t>
            </a:fld>
            <a:endParaRPr lang="en-GB"/>
          </a:p>
        </p:txBody>
      </p:sp>
    </p:spTree>
    <p:extLst>
      <p:ext uri="{BB962C8B-B14F-4D97-AF65-F5344CB8AC3E}">
        <p14:creationId xmlns:p14="http://schemas.microsoft.com/office/powerpoint/2010/main" val="340151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7</a:t>
            </a:fld>
            <a:endParaRPr lang="en-GB"/>
          </a:p>
        </p:txBody>
      </p:sp>
    </p:spTree>
    <p:extLst>
      <p:ext uri="{BB962C8B-B14F-4D97-AF65-F5344CB8AC3E}">
        <p14:creationId xmlns:p14="http://schemas.microsoft.com/office/powerpoint/2010/main" val="220912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8</a:t>
            </a:fld>
            <a:endParaRPr lang="en-GB"/>
          </a:p>
        </p:txBody>
      </p:sp>
    </p:spTree>
    <p:extLst>
      <p:ext uri="{BB962C8B-B14F-4D97-AF65-F5344CB8AC3E}">
        <p14:creationId xmlns:p14="http://schemas.microsoft.com/office/powerpoint/2010/main" val="263268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11</a:t>
            </a:fld>
            <a:endParaRPr lang="en-GB"/>
          </a:p>
        </p:txBody>
      </p:sp>
    </p:spTree>
    <p:extLst>
      <p:ext uri="{BB962C8B-B14F-4D97-AF65-F5344CB8AC3E}">
        <p14:creationId xmlns:p14="http://schemas.microsoft.com/office/powerpoint/2010/main" val="347564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15</a:t>
            </a:fld>
            <a:endParaRPr lang="en-GB"/>
          </a:p>
        </p:txBody>
      </p:sp>
    </p:spTree>
    <p:extLst>
      <p:ext uri="{BB962C8B-B14F-4D97-AF65-F5344CB8AC3E}">
        <p14:creationId xmlns:p14="http://schemas.microsoft.com/office/powerpoint/2010/main" val="18233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16</a:t>
            </a:fld>
            <a:endParaRPr lang="en-GB"/>
          </a:p>
        </p:txBody>
      </p:sp>
    </p:spTree>
    <p:extLst>
      <p:ext uri="{BB962C8B-B14F-4D97-AF65-F5344CB8AC3E}">
        <p14:creationId xmlns:p14="http://schemas.microsoft.com/office/powerpoint/2010/main" val="315982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BF7B5-2263-6AF6-769D-EA2FB29E982D}"/>
              </a:ext>
            </a:extLst>
          </p:cNvPr>
          <p:cNvPicPr>
            <a:picLocks noChangeAspect="1"/>
          </p:cNvPicPr>
          <p:nvPr userDrawn="1"/>
        </p:nvPicPr>
        <p:blipFill>
          <a:blip r:embed="rId2"/>
          <a:srcRect/>
          <a:stretch/>
        </p:blipFill>
        <p:spPr>
          <a:xfrm>
            <a:off x="0" y="-7869"/>
            <a:ext cx="9144000" cy="5143500"/>
          </a:xfrm>
          <a:prstGeom prst="rect">
            <a:avLst/>
          </a:prstGeom>
        </p:spPr>
      </p:pic>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nchor="t">
            <a:noAutofit/>
          </a:bodyPr>
          <a:lstStyle>
            <a:lvl1pPr algn="ctr">
              <a:defRPr sz="3200"/>
            </a:lvl1pPr>
          </a:lstStyle>
          <a:p>
            <a:r>
              <a:rPr lang="en-US" dirty="0"/>
              <a:t>Title</a:t>
            </a:r>
          </a:p>
        </p:txBody>
      </p:sp>
      <p:sp>
        <p:nvSpPr>
          <p:cNvPr id="3" name="Subtitle 2"/>
          <p:cNvSpPr>
            <a:spLocks noGrp="1"/>
          </p:cNvSpPr>
          <p:nvPr>
            <p:ph type="subTitle" idx="1" hasCustomPrompt="1"/>
          </p:nvPr>
        </p:nvSpPr>
        <p:spPr>
          <a:xfrm>
            <a:off x="2956853" y="3318386"/>
            <a:ext cx="3230289" cy="374810"/>
          </a:xfrm>
          <a:prstGeom prst="rect">
            <a:avLst/>
          </a:prstGeom>
        </p:spPr>
        <p:txBody>
          <a:bodyPr/>
          <a:lstStyle>
            <a:lvl1pPr marL="0" indent="0" algn="ctr">
              <a:buNone/>
              <a:defRPr b="1">
                <a:solidFill>
                  <a:srgbClr val="5E8F3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Week</a:t>
            </a:r>
          </a:p>
        </p:txBody>
      </p:sp>
      <p:pic>
        <p:nvPicPr>
          <p:cNvPr id="13" name="Graphic 12" descr="Lecturer with solid fill">
            <a:extLst>
              <a:ext uri="{FF2B5EF4-FFF2-40B4-BE49-F238E27FC236}">
                <a16:creationId xmlns:a16="http://schemas.microsoft.com/office/drawing/2014/main" id="{0902C7C1-7DD9-E8D0-4505-8147D9E38D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6453" y="3699520"/>
            <a:ext cx="213499" cy="213499"/>
          </a:xfrm>
          <a:prstGeom prst="rect">
            <a:avLst/>
          </a:prstGeom>
        </p:spPr>
      </p:pic>
      <p:pic>
        <p:nvPicPr>
          <p:cNvPr id="16" name="Graphic 15" descr="Daily calendar with solid fill">
            <a:extLst>
              <a:ext uri="{FF2B5EF4-FFF2-40B4-BE49-F238E27FC236}">
                <a16:creationId xmlns:a16="http://schemas.microsoft.com/office/drawing/2014/main" id="{9BD152D6-1D7A-55CE-37FE-209C0280C8A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6453" y="3935854"/>
            <a:ext cx="197906" cy="197906"/>
          </a:xfrm>
          <a:prstGeom prst="rect">
            <a:avLst/>
          </a:prstGeom>
        </p:spPr>
      </p:pic>
      <p:sp>
        <p:nvSpPr>
          <p:cNvPr id="17" name="TextBox 16">
            <a:extLst>
              <a:ext uri="{FF2B5EF4-FFF2-40B4-BE49-F238E27FC236}">
                <a16:creationId xmlns:a16="http://schemas.microsoft.com/office/drawing/2014/main" id="{FE7AF914-6614-3836-D8D9-25838D033A3C}"/>
              </a:ext>
            </a:extLst>
          </p:cNvPr>
          <p:cNvSpPr txBox="1"/>
          <p:nvPr userDrawn="1"/>
        </p:nvSpPr>
        <p:spPr>
          <a:xfrm>
            <a:off x="1644488" y="3658387"/>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Dr Chris Moreh</a:t>
            </a:r>
          </a:p>
        </p:txBody>
      </p:sp>
      <p:sp>
        <p:nvSpPr>
          <p:cNvPr id="18" name="TextBox 17">
            <a:extLst>
              <a:ext uri="{FF2B5EF4-FFF2-40B4-BE49-F238E27FC236}">
                <a16:creationId xmlns:a16="http://schemas.microsoft.com/office/drawing/2014/main" id="{DC257CE5-ACA0-76F1-5217-13A629AF568D}"/>
              </a:ext>
            </a:extLst>
          </p:cNvPr>
          <p:cNvSpPr txBox="1"/>
          <p:nvPr userDrawn="1"/>
        </p:nvSpPr>
        <p:spPr>
          <a:xfrm>
            <a:off x="1644488" y="3879128"/>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2023/2024</a:t>
            </a:r>
          </a:p>
        </p:txBody>
      </p:sp>
      <p:pic>
        <p:nvPicPr>
          <p:cNvPr id="28" name="Picture 27">
            <a:extLst>
              <a:ext uri="{FF2B5EF4-FFF2-40B4-BE49-F238E27FC236}">
                <a16:creationId xmlns:a16="http://schemas.microsoft.com/office/drawing/2014/main" id="{84562F15-5D22-9ECC-782E-02146EB667A6}"/>
              </a:ext>
            </a:extLst>
          </p:cNvPr>
          <p:cNvPicPr>
            <a:picLocks noChangeAspect="1"/>
          </p:cNvPicPr>
          <p:nvPr userDrawn="1"/>
        </p:nvPicPr>
        <p:blipFill>
          <a:blip r:embed="rId7"/>
          <a:srcRect/>
          <a:stretch/>
        </p:blipFill>
        <p:spPr>
          <a:xfrm>
            <a:off x="1380269" y="637860"/>
            <a:ext cx="6383452" cy="1788479"/>
          </a:xfrm>
          <a:prstGeom prst="rect">
            <a:avLst/>
          </a:prstGeom>
        </p:spPr>
      </p:pic>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ullet point" type="twoColTx">
  <p:cSld name="Title and bullet point">
    <p:bg>
      <p:bgPr>
        <a:solidFill>
          <a:schemeClr val="lt2"/>
        </a:solidFill>
        <a:effectLst/>
      </p:bgPr>
    </p:bg>
    <p:spTree>
      <p:nvGrpSpPr>
        <p:cNvPr id="1" name="Shape 232"/>
        <p:cNvGrpSpPr/>
        <p:nvPr/>
      </p:nvGrpSpPr>
      <p:grpSpPr>
        <a:xfrm>
          <a:off x="0" y="0"/>
          <a:ext cx="0" cy="0"/>
          <a:chOff x="0" y="0"/>
          <a:chExt cx="0" cy="0"/>
        </a:xfrm>
      </p:grpSpPr>
      <p:sp>
        <p:nvSpPr>
          <p:cNvPr id="233" name="Google Shape;233;p5"/>
          <p:cNvSpPr txBox="1">
            <a:spLocks noGrp="1"/>
          </p:cNvSpPr>
          <p:nvPr>
            <p:ph type="body" idx="1"/>
          </p:nvPr>
        </p:nvSpPr>
        <p:spPr>
          <a:xfrm>
            <a:off x="709800" y="1961775"/>
            <a:ext cx="3862200" cy="26379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4" name="Google Shape;234;p5"/>
          <p:cNvSpPr txBox="1">
            <a:spLocks noGrp="1"/>
          </p:cNvSpPr>
          <p:nvPr>
            <p:ph type="title"/>
          </p:nvPr>
        </p:nvSpPr>
        <p:spPr>
          <a:xfrm>
            <a:off x="701600" y="558074"/>
            <a:ext cx="6939300" cy="8700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235" name="Google Shape;235;p5"/>
          <p:cNvSpPr txBox="1">
            <a:spLocks noGrp="1"/>
          </p:cNvSpPr>
          <p:nvPr>
            <p:ph type="body" idx="2"/>
          </p:nvPr>
        </p:nvSpPr>
        <p:spPr>
          <a:xfrm>
            <a:off x="4568700" y="1961775"/>
            <a:ext cx="3862200" cy="26379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106296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8F960-150E-CFFE-3EB5-036D92AC413A}"/>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496F2F"/>
                </a:solidFill>
              </a:defRPr>
            </a:lvl1pPr>
          </a:lstStyle>
          <a:p>
            <a:r>
              <a:rPr lang="en-US" dirty="0"/>
              <a:t>Section number</a:t>
            </a:r>
          </a:p>
        </p:txBody>
      </p:sp>
      <p:sp>
        <p:nvSpPr>
          <p:cNvPr id="4" name="Text Placeholder 3">
            <a:extLst>
              <a:ext uri="{FF2B5EF4-FFF2-40B4-BE49-F238E27FC236}">
                <a16:creationId xmlns:a16="http://schemas.microsoft.com/office/drawing/2014/main" id="{0F4BE298-0C12-3E53-D830-52A766E96A65}"/>
              </a:ext>
            </a:extLst>
          </p:cNvPr>
          <p:cNvSpPr>
            <a:spLocks noGrp="1"/>
          </p:cNvSpPr>
          <p:nvPr>
            <p:ph type="body" sz="quarter" idx="10"/>
          </p:nvPr>
        </p:nvSpPr>
        <p:spPr>
          <a:xfrm>
            <a:off x="3341836" y="3232394"/>
            <a:ext cx="5229225" cy="1295400"/>
          </a:xfrm>
        </p:spPr>
        <p:txBody>
          <a:bodyPr/>
          <a:lstStyle>
            <a:lvl1pPr marL="361950" indent="-184150">
              <a:buFont typeface="Arial" panose="020B0604020202020204" pitchFamily="34" charset="0"/>
              <a:buChar char="•"/>
              <a:defRPr sz="1400"/>
            </a:lvl1pPr>
            <a:lvl2pPr marL="342900" indent="0">
              <a:buNone/>
              <a:defRPr sz="1200"/>
            </a:lvl2pPr>
            <a:lvl3pPr marL="447675" indent="0">
              <a:buNone/>
              <a:defRPr sz="1100"/>
            </a:lvl3pPr>
            <a:lvl4pPr marL="631825" indent="0">
              <a:buNone/>
              <a:defRPr sz="1050"/>
            </a:lvl4pPr>
            <a:lvl5pPr marL="803275" indent="0">
              <a:buNone/>
              <a:defRPr sz="1000"/>
            </a:lvl5pPr>
          </a:lstStyle>
          <a:p>
            <a:pPr lvl="0"/>
            <a:r>
              <a:rPr lang="en-US" dirty="0"/>
              <a:t>Click to edit Master text styles</a:t>
            </a:r>
          </a:p>
          <a:p>
            <a:pPr lvl="0"/>
            <a:endParaRPr lang="en-US" dirty="0"/>
          </a:p>
          <a:p>
            <a:pPr lvl="0"/>
            <a:endParaRPr lang="en-US" dirty="0"/>
          </a:p>
        </p:txBody>
      </p:sp>
    </p:spTree>
    <p:extLst>
      <p:ext uri="{BB962C8B-B14F-4D97-AF65-F5344CB8AC3E}">
        <p14:creationId xmlns:p14="http://schemas.microsoft.com/office/powerpoint/2010/main" val="32279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pic>
        <p:nvPicPr>
          <p:cNvPr id="8" name="Picture 7">
            <a:extLst>
              <a:ext uri="{FF2B5EF4-FFF2-40B4-BE49-F238E27FC236}">
                <a16:creationId xmlns:a16="http://schemas.microsoft.com/office/drawing/2014/main" id="{B783178B-8B39-23EF-552C-1CC84CF7CD3C}"/>
              </a:ext>
            </a:extLst>
          </p:cNvPr>
          <p:cNvPicPr>
            <a:picLocks noChangeAspect="1"/>
          </p:cNvPicPr>
          <p:nvPr userDrawn="1"/>
        </p:nvPicPr>
        <p:blipFill>
          <a:blip r:embed="rId17"/>
          <a:srcRect/>
          <a:stretch/>
        </p:blipFill>
        <p:spPr>
          <a:xfrm>
            <a:off x="8063442" y="201449"/>
            <a:ext cx="914401" cy="243564"/>
          </a:xfrm>
          <a:prstGeom prst="rect">
            <a:avLst/>
          </a:prstGeom>
        </p:spPr>
      </p:pic>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52" r:id="rId4"/>
    <p:sldLayoutId id="2147483675" r:id="rId5"/>
    <p:sldLayoutId id="2147483653" r:id="rId6"/>
    <p:sldLayoutId id="2147483664" r:id="rId7"/>
    <p:sldLayoutId id="2147483655" r:id="rId8"/>
    <p:sldLayoutId id="2147483658" r:id="rId9"/>
    <p:sldLayoutId id="2147483692" r:id="rId10"/>
    <p:sldLayoutId id="2147483693" r:id="rId11"/>
    <p:sldLayoutId id="2147483677" r:id="rId12"/>
    <p:sldLayoutId id="2147483678" r:id="rId13"/>
    <p:sldLayoutId id="2147483661" r:id="rId14"/>
    <p:sldLayoutId id="2147483699" r:id="rId15"/>
  </p:sldLayoutIdLst>
  <p:hf hd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hrismoreh.com/publication/2022-sro/"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5255/UKDA-SN-855322" TargetMode="External"/><Relationship Id="rId2" Type="http://schemas.openxmlformats.org/officeDocument/2006/relationships/hyperlink" Target="https://doi.org/10.5255/UKDA-SN-854598" TargetMode="External"/><Relationship Id="rId1" Type="http://schemas.openxmlformats.org/officeDocument/2006/relationships/slideLayout" Target="../slideLayouts/slideLayout2.xml"/><Relationship Id="rId4" Type="http://schemas.openxmlformats.org/officeDocument/2006/relationships/hyperlink" Target="https://doi.org/10.5255/UKDA-SN-854031"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5255/UKDA-SN-855322" TargetMode="External"/><Relationship Id="rId2" Type="http://schemas.openxmlformats.org/officeDocument/2006/relationships/hyperlink" Target="https://doi.org/10.5255/UKDA-SN-854598"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doi.org/10.5255/UKDA-SN-85403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00467" y="2512608"/>
            <a:ext cx="6943059" cy="781398"/>
          </a:xfrm>
          <a:prstGeom prst="rect">
            <a:avLst/>
          </a:prstGeom>
          <a:effectLst>
            <a:outerShdw blurRad="50800" dist="38100" algn="l" rotWithShape="0">
              <a:prstClr val="black">
                <a:alpha val="40000"/>
              </a:prstClr>
            </a:outerShdw>
          </a:effectLst>
        </p:spPr>
        <p:txBody>
          <a:bodyPr/>
          <a:lstStyle/>
          <a:p>
            <a:pPr marL="0" lvl="0" indent="0">
              <a:buNone/>
            </a:pPr>
            <a:r>
              <a:rPr lang="en-GB" dirty="0"/>
              <a:t>Interpretation: analysis and writing</a:t>
            </a:r>
          </a:p>
        </p:txBody>
      </p:sp>
      <p:sp>
        <p:nvSpPr>
          <p:cNvPr id="3" name="Subtitle 2"/>
          <p:cNvSpPr>
            <a:spLocks noGrp="1"/>
          </p:cNvSpPr>
          <p:nvPr>
            <p:ph type="subTitle" idx="1" hasCustomPrompt="1"/>
          </p:nvPr>
        </p:nvSpPr>
        <p:spPr>
          <a:xfrm>
            <a:off x="2956853" y="3318386"/>
            <a:ext cx="3230289" cy="374810"/>
          </a:xfrm>
          <a:prstGeom prst="rect">
            <a:avLst/>
          </a:prstGeom>
        </p:spPr>
        <p:txBody>
          <a:bodyPr>
            <a:noAutofit/>
          </a:bodyPr>
          <a:lstStyle/>
          <a:p>
            <a:pPr marL="0" lvl="0" indent="0">
              <a:buNone/>
            </a:pPr>
            <a:r>
              <a:rPr sz="2800" dirty="0"/>
              <a:t>Week</a:t>
            </a:r>
            <a:r>
              <a:rPr lang="en-GB" sz="2800" dirty="0"/>
              <a:t> 10</a:t>
            </a:r>
            <a:br>
              <a:rPr sz="2800" dirty="0"/>
            </a:br>
            <a:br>
              <a:rPr sz="2800" dirty="0"/>
            </a:b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10</a:t>
            </a:fld>
            <a:endParaRPr lang="en-US" dirty="0"/>
          </a:p>
        </p:txBody>
      </p:sp>
      <p:pic>
        <p:nvPicPr>
          <p:cNvPr id="6" name="Picture 5">
            <a:extLst>
              <a:ext uri="{FF2B5EF4-FFF2-40B4-BE49-F238E27FC236}">
                <a16:creationId xmlns:a16="http://schemas.microsoft.com/office/drawing/2014/main" id="{33791C25-69D8-160C-E0F6-9A63CA0115CC}"/>
              </a:ext>
            </a:extLst>
          </p:cNvPr>
          <p:cNvPicPr>
            <a:picLocks noChangeAspect="1"/>
          </p:cNvPicPr>
          <p:nvPr/>
        </p:nvPicPr>
        <p:blipFill>
          <a:blip r:embed="rId2"/>
          <a:stretch>
            <a:fillRect/>
          </a:stretch>
        </p:blipFill>
        <p:spPr>
          <a:xfrm>
            <a:off x="457200" y="682777"/>
            <a:ext cx="4861499" cy="4150528"/>
          </a:xfrm>
          <a:prstGeom prst="rect">
            <a:avLst/>
          </a:prstGeom>
        </p:spPr>
      </p:pic>
    </p:spTree>
    <p:extLst>
      <p:ext uri="{BB962C8B-B14F-4D97-AF65-F5344CB8AC3E}">
        <p14:creationId xmlns:p14="http://schemas.microsoft.com/office/powerpoint/2010/main" val="3058145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11</a:t>
            </a:fld>
            <a:endParaRPr lang="en-US" dirty="0"/>
          </a:p>
        </p:txBody>
      </p:sp>
      <p:pic>
        <p:nvPicPr>
          <p:cNvPr id="6" name="Picture 5">
            <a:extLst>
              <a:ext uri="{FF2B5EF4-FFF2-40B4-BE49-F238E27FC236}">
                <a16:creationId xmlns:a16="http://schemas.microsoft.com/office/drawing/2014/main" id="{33791C25-69D8-160C-E0F6-9A63CA0115CC}"/>
              </a:ext>
            </a:extLst>
          </p:cNvPr>
          <p:cNvPicPr>
            <a:picLocks noChangeAspect="1"/>
          </p:cNvPicPr>
          <p:nvPr/>
        </p:nvPicPr>
        <p:blipFill>
          <a:blip r:embed="rId3">
            <a:alphaModFix amt="50000"/>
          </a:blip>
          <a:stretch>
            <a:fillRect/>
          </a:stretch>
        </p:blipFill>
        <p:spPr>
          <a:xfrm>
            <a:off x="457200" y="682777"/>
            <a:ext cx="4861499" cy="4150528"/>
          </a:xfrm>
          <a:prstGeom prst="rect">
            <a:avLst/>
          </a:prstGeom>
        </p:spPr>
      </p:pic>
      <p:pic>
        <p:nvPicPr>
          <p:cNvPr id="7" name="Picture 6">
            <a:extLst>
              <a:ext uri="{FF2B5EF4-FFF2-40B4-BE49-F238E27FC236}">
                <a16:creationId xmlns:a16="http://schemas.microsoft.com/office/drawing/2014/main" id="{A10176D7-DB4C-9478-3672-8764051B187B}"/>
              </a:ext>
            </a:extLst>
          </p:cNvPr>
          <p:cNvPicPr>
            <a:picLocks noChangeAspect="1"/>
          </p:cNvPicPr>
          <p:nvPr/>
        </p:nvPicPr>
        <p:blipFill>
          <a:blip r:embed="rId4"/>
          <a:stretch>
            <a:fillRect/>
          </a:stretch>
        </p:blipFill>
        <p:spPr>
          <a:xfrm>
            <a:off x="1931125" y="1207432"/>
            <a:ext cx="6522992" cy="3370640"/>
          </a:xfrm>
          <a:prstGeom prst="rect">
            <a:avLst/>
          </a:prstGeom>
        </p:spPr>
      </p:pic>
    </p:spTree>
    <p:extLst>
      <p:ext uri="{BB962C8B-B14F-4D97-AF65-F5344CB8AC3E}">
        <p14:creationId xmlns:p14="http://schemas.microsoft.com/office/powerpoint/2010/main" val="242415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12</a:t>
            </a:fld>
            <a:endParaRPr lang="en-US" dirty="0"/>
          </a:p>
        </p:txBody>
      </p:sp>
      <p:pic>
        <p:nvPicPr>
          <p:cNvPr id="6" name="Picture 5">
            <a:extLst>
              <a:ext uri="{FF2B5EF4-FFF2-40B4-BE49-F238E27FC236}">
                <a16:creationId xmlns:a16="http://schemas.microsoft.com/office/drawing/2014/main" id="{405B27A9-DDFF-F7D4-6377-AC5B8F64D1EC}"/>
              </a:ext>
            </a:extLst>
          </p:cNvPr>
          <p:cNvPicPr>
            <a:picLocks noChangeAspect="1"/>
          </p:cNvPicPr>
          <p:nvPr/>
        </p:nvPicPr>
        <p:blipFill>
          <a:blip r:embed="rId2"/>
          <a:stretch>
            <a:fillRect/>
          </a:stretch>
        </p:blipFill>
        <p:spPr>
          <a:xfrm>
            <a:off x="457200" y="739626"/>
            <a:ext cx="7586133" cy="4199467"/>
          </a:xfrm>
          <a:prstGeom prst="rect">
            <a:avLst/>
          </a:prstGeom>
        </p:spPr>
      </p:pic>
    </p:spTree>
    <p:extLst>
      <p:ext uri="{BB962C8B-B14F-4D97-AF65-F5344CB8AC3E}">
        <p14:creationId xmlns:p14="http://schemas.microsoft.com/office/powerpoint/2010/main" val="151752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13</a:t>
            </a:fld>
            <a:endParaRPr lang="en-US" dirty="0"/>
          </a:p>
        </p:txBody>
      </p:sp>
      <p:pic>
        <p:nvPicPr>
          <p:cNvPr id="6" name="Picture 5">
            <a:extLst>
              <a:ext uri="{FF2B5EF4-FFF2-40B4-BE49-F238E27FC236}">
                <a16:creationId xmlns:a16="http://schemas.microsoft.com/office/drawing/2014/main" id="{405B27A9-DDFF-F7D4-6377-AC5B8F64D1EC}"/>
              </a:ext>
            </a:extLst>
          </p:cNvPr>
          <p:cNvPicPr>
            <a:picLocks noChangeAspect="1"/>
          </p:cNvPicPr>
          <p:nvPr/>
        </p:nvPicPr>
        <p:blipFill>
          <a:blip r:embed="rId2">
            <a:alphaModFix amt="50000"/>
          </a:blip>
          <a:stretch>
            <a:fillRect/>
          </a:stretch>
        </p:blipFill>
        <p:spPr>
          <a:xfrm>
            <a:off x="457200" y="739626"/>
            <a:ext cx="7586133" cy="4199467"/>
          </a:xfrm>
          <a:prstGeom prst="rect">
            <a:avLst/>
          </a:prstGeom>
        </p:spPr>
      </p:pic>
      <p:pic>
        <p:nvPicPr>
          <p:cNvPr id="7" name="Picture 6">
            <a:extLst>
              <a:ext uri="{FF2B5EF4-FFF2-40B4-BE49-F238E27FC236}">
                <a16:creationId xmlns:a16="http://schemas.microsoft.com/office/drawing/2014/main" id="{2A08D6CA-606D-19DA-6277-EB3F2FCBFBAE}"/>
              </a:ext>
            </a:extLst>
          </p:cNvPr>
          <p:cNvPicPr>
            <a:picLocks noChangeAspect="1"/>
          </p:cNvPicPr>
          <p:nvPr/>
        </p:nvPicPr>
        <p:blipFill>
          <a:blip r:embed="rId3"/>
          <a:stretch>
            <a:fillRect/>
          </a:stretch>
        </p:blipFill>
        <p:spPr>
          <a:xfrm>
            <a:off x="2589402" y="556513"/>
            <a:ext cx="4945782" cy="4219616"/>
          </a:xfrm>
          <a:prstGeom prst="rect">
            <a:avLst/>
          </a:prstGeom>
        </p:spPr>
      </p:pic>
    </p:spTree>
    <p:extLst>
      <p:ext uri="{BB962C8B-B14F-4D97-AF65-F5344CB8AC3E}">
        <p14:creationId xmlns:p14="http://schemas.microsoft.com/office/powerpoint/2010/main" val="2245850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14</a:t>
            </a:fld>
            <a:endParaRPr lang="en-US" dirty="0"/>
          </a:p>
        </p:txBody>
      </p:sp>
      <p:pic>
        <p:nvPicPr>
          <p:cNvPr id="6" name="Picture 5" descr="A black and white text on a white background&#10;&#10;Description automatically generated">
            <a:extLst>
              <a:ext uri="{FF2B5EF4-FFF2-40B4-BE49-F238E27FC236}">
                <a16:creationId xmlns:a16="http://schemas.microsoft.com/office/drawing/2014/main" id="{F809CBB8-B4CE-8940-E828-1DA0AF6E05F9}"/>
              </a:ext>
            </a:extLst>
          </p:cNvPr>
          <p:cNvPicPr>
            <a:picLocks noChangeAspect="1"/>
          </p:cNvPicPr>
          <p:nvPr/>
        </p:nvPicPr>
        <p:blipFill>
          <a:blip r:embed="rId2"/>
          <a:stretch>
            <a:fillRect/>
          </a:stretch>
        </p:blipFill>
        <p:spPr>
          <a:xfrm>
            <a:off x="457200" y="720615"/>
            <a:ext cx="4897656" cy="4046694"/>
          </a:xfrm>
          <a:prstGeom prst="rect">
            <a:avLst/>
          </a:prstGeom>
        </p:spPr>
      </p:pic>
    </p:spTree>
    <p:extLst>
      <p:ext uri="{BB962C8B-B14F-4D97-AF65-F5344CB8AC3E}">
        <p14:creationId xmlns:p14="http://schemas.microsoft.com/office/powerpoint/2010/main" val="208683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15</a:t>
            </a:fld>
            <a:endParaRPr lang="en-US" dirty="0"/>
          </a:p>
        </p:txBody>
      </p:sp>
      <p:pic>
        <p:nvPicPr>
          <p:cNvPr id="6" name="Picture 5" descr="A black and white text on a white background&#10;&#10;Description automatically generated">
            <a:extLst>
              <a:ext uri="{FF2B5EF4-FFF2-40B4-BE49-F238E27FC236}">
                <a16:creationId xmlns:a16="http://schemas.microsoft.com/office/drawing/2014/main" id="{F809CBB8-B4CE-8940-E828-1DA0AF6E05F9}"/>
              </a:ext>
            </a:extLst>
          </p:cNvPr>
          <p:cNvPicPr>
            <a:picLocks noChangeAspect="1"/>
          </p:cNvPicPr>
          <p:nvPr/>
        </p:nvPicPr>
        <p:blipFill>
          <a:blip r:embed="rId3">
            <a:alphaModFix amt="20000"/>
          </a:blip>
          <a:stretch>
            <a:fillRect/>
          </a:stretch>
        </p:blipFill>
        <p:spPr>
          <a:xfrm>
            <a:off x="457200" y="720615"/>
            <a:ext cx="4897656" cy="4046694"/>
          </a:xfrm>
          <a:prstGeom prst="rect">
            <a:avLst/>
          </a:prstGeom>
        </p:spPr>
      </p:pic>
      <p:pic>
        <p:nvPicPr>
          <p:cNvPr id="7" name="Picture 6" descr="A diagram of a diagram&#10;&#10;Description automatically generated">
            <a:extLst>
              <a:ext uri="{FF2B5EF4-FFF2-40B4-BE49-F238E27FC236}">
                <a16:creationId xmlns:a16="http://schemas.microsoft.com/office/drawing/2014/main" id="{CD659821-C639-1BC7-E07E-FF62EA24BD3A}"/>
              </a:ext>
            </a:extLst>
          </p:cNvPr>
          <p:cNvPicPr>
            <a:picLocks noChangeAspect="1"/>
          </p:cNvPicPr>
          <p:nvPr/>
        </p:nvPicPr>
        <p:blipFill>
          <a:blip r:embed="rId4"/>
          <a:stretch>
            <a:fillRect/>
          </a:stretch>
        </p:blipFill>
        <p:spPr>
          <a:xfrm>
            <a:off x="1775534" y="991502"/>
            <a:ext cx="6576562" cy="3662111"/>
          </a:xfrm>
          <a:prstGeom prst="rect">
            <a:avLst/>
          </a:prstGeom>
        </p:spPr>
      </p:pic>
    </p:spTree>
    <p:extLst>
      <p:ext uri="{BB962C8B-B14F-4D97-AF65-F5344CB8AC3E}">
        <p14:creationId xmlns:p14="http://schemas.microsoft.com/office/powerpoint/2010/main" val="1392427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772B-7079-DFE2-4FFB-3334A51EA116}"/>
              </a:ext>
            </a:extLst>
          </p:cNvPr>
          <p:cNvSpPr>
            <a:spLocks noGrp="1"/>
          </p:cNvSpPr>
          <p:nvPr>
            <p:ph type="title"/>
          </p:nvPr>
        </p:nvSpPr>
        <p:spPr/>
        <p:txBody>
          <a:bodyPr>
            <a:normAutofit fontScale="90000"/>
          </a:bodyPr>
          <a:lstStyle/>
          <a:p>
            <a:r>
              <a:rPr lang="en-GB" dirty="0"/>
              <a:t>Developing themes</a:t>
            </a:r>
          </a:p>
        </p:txBody>
      </p:sp>
      <p:sp>
        <p:nvSpPr>
          <p:cNvPr id="3" name="Content Placeholder 2">
            <a:extLst>
              <a:ext uri="{FF2B5EF4-FFF2-40B4-BE49-F238E27FC236}">
                <a16:creationId xmlns:a16="http://schemas.microsoft.com/office/drawing/2014/main" id="{94283E50-FB5D-D703-EDA1-1D3D0E90512A}"/>
              </a:ext>
            </a:extLst>
          </p:cNvPr>
          <p:cNvSpPr>
            <a:spLocks noGrp="1"/>
          </p:cNvSpPr>
          <p:nvPr>
            <p:ph idx="1"/>
          </p:nvPr>
        </p:nvSpPr>
        <p:spPr>
          <a:xfrm>
            <a:off x="457201" y="637953"/>
            <a:ext cx="4265719" cy="4222937"/>
          </a:xfrm>
        </p:spPr>
        <p:txBody>
          <a:bodyPr>
            <a:normAutofit/>
          </a:bodyPr>
          <a:lstStyle/>
          <a:p>
            <a:r>
              <a:rPr lang="en-GB" sz="1800" b="0" i="0" u="none" strike="noStrike" baseline="0" dirty="0">
                <a:solidFill>
                  <a:srgbClr val="212121"/>
                </a:solidFill>
                <a:latin typeface="Palatino Linotype" panose="02040502050505030304" pitchFamily="18" charset="0"/>
              </a:rPr>
              <a:t>Initial coding </a:t>
            </a:r>
          </a:p>
          <a:p>
            <a:r>
              <a:rPr lang="en-GB" sz="1800" b="0" i="0" u="none" strike="noStrike" baseline="0" dirty="0">
                <a:solidFill>
                  <a:srgbClr val="212121"/>
                </a:solidFill>
                <a:latin typeface="Palatino Linotype" panose="02040502050505030304" pitchFamily="18" charset="0"/>
              </a:rPr>
              <a:t>Generating themes – coded data is reviewed and analysed as to how different codes may be combined according to shared meanings so that they may form themes or sub-themes </a:t>
            </a:r>
          </a:p>
          <a:p>
            <a:r>
              <a:rPr lang="en-GB" sz="1800" b="0" i="0" u="none" strike="noStrike" baseline="0" dirty="0">
                <a:solidFill>
                  <a:srgbClr val="212121"/>
                </a:solidFill>
                <a:latin typeface="Palatino Linotype" panose="02040502050505030304" pitchFamily="18" charset="0"/>
              </a:rPr>
              <a:t>Reviewing themes – some candidate themes may not function well as meaningful interpretations of the data, or may not provide information that addresses the research question(s). </a:t>
            </a:r>
          </a:p>
          <a:p>
            <a:r>
              <a:rPr lang="en-GB" sz="1800" b="0" i="0" u="none" strike="noStrike" baseline="0" dirty="0">
                <a:solidFill>
                  <a:srgbClr val="212121"/>
                </a:solidFill>
                <a:latin typeface="Palatino Linotype" panose="02040502050505030304" pitchFamily="18" charset="0"/>
              </a:rPr>
              <a:t>Select extracts for writing up the analysis – </a:t>
            </a:r>
            <a:r>
              <a:rPr lang="en-GB" sz="1800" b="0" i="1" u="none" strike="noStrike" baseline="0" dirty="0">
                <a:solidFill>
                  <a:srgbClr val="212121"/>
                </a:solidFill>
                <a:latin typeface="Palatino Linotype" panose="02040502050505030304" pitchFamily="18" charset="0"/>
              </a:rPr>
              <a:t>illustrative </a:t>
            </a:r>
            <a:r>
              <a:rPr lang="en-GB" sz="1800" b="0" i="0" u="none" strike="noStrike" baseline="0" dirty="0">
                <a:solidFill>
                  <a:srgbClr val="212121"/>
                </a:solidFill>
                <a:latin typeface="Palatino Linotype" panose="02040502050505030304" pitchFamily="18" charset="0"/>
              </a:rPr>
              <a:t>or </a:t>
            </a:r>
            <a:r>
              <a:rPr lang="en-GB" sz="1800" b="0" i="1" u="none" strike="noStrike" baseline="0" dirty="0">
                <a:solidFill>
                  <a:srgbClr val="212121"/>
                </a:solidFill>
                <a:latin typeface="Palatino Linotype" panose="02040502050505030304" pitchFamily="18" charset="0"/>
              </a:rPr>
              <a:t>analytical</a:t>
            </a:r>
            <a:endParaRPr lang="en-GB" dirty="0"/>
          </a:p>
        </p:txBody>
      </p:sp>
      <p:sp>
        <p:nvSpPr>
          <p:cNvPr id="4" name="Footer Placeholder 3">
            <a:extLst>
              <a:ext uri="{FF2B5EF4-FFF2-40B4-BE49-F238E27FC236}">
                <a16:creationId xmlns:a16="http://schemas.microsoft.com/office/drawing/2014/main" id="{59260296-B4CA-BAB0-EF80-17411AB8A69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A29624-C445-37A4-AF25-3E4403FE4D74}"/>
              </a:ext>
            </a:extLst>
          </p:cNvPr>
          <p:cNvSpPr>
            <a:spLocks noGrp="1"/>
          </p:cNvSpPr>
          <p:nvPr>
            <p:ph type="sldNum" sz="quarter" idx="12"/>
          </p:nvPr>
        </p:nvSpPr>
        <p:spPr/>
        <p:txBody>
          <a:bodyPr/>
          <a:lstStyle/>
          <a:p>
            <a:r>
              <a:rPr lang="en-US"/>
              <a:t>Slide </a:t>
            </a:r>
            <a:fld id="{C5EF2332-01BF-834F-8236-50238282D533}" type="slidenum">
              <a:rPr lang="en-US" smtClean="0"/>
              <a:pPr/>
              <a:t>16</a:t>
            </a:fld>
            <a:endParaRPr lang="en-US" dirty="0"/>
          </a:p>
        </p:txBody>
      </p:sp>
      <p:pic>
        <p:nvPicPr>
          <p:cNvPr id="6" name="Picture 5">
            <a:extLst>
              <a:ext uri="{FF2B5EF4-FFF2-40B4-BE49-F238E27FC236}">
                <a16:creationId xmlns:a16="http://schemas.microsoft.com/office/drawing/2014/main" id="{97BE84CE-8DD3-2E7B-16FB-CAA2A201A21E}"/>
              </a:ext>
            </a:extLst>
          </p:cNvPr>
          <p:cNvPicPr>
            <a:picLocks noChangeAspect="1"/>
          </p:cNvPicPr>
          <p:nvPr/>
        </p:nvPicPr>
        <p:blipFill>
          <a:blip r:embed="rId3"/>
          <a:stretch>
            <a:fillRect/>
          </a:stretch>
        </p:blipFill>
        <p:spPr>
          <a:xfrm>
            <a:off x="4571999" y="1560671"/>
            <a:ext cx="4502019" cy="2022157"/>
          </a:xfrm>
          <a:prstGeom prst="rect">
            <a:avLst/>
          </a:prstGeom>
        </p:spPr>
      </p:pic>
    </p:spTree>
    <p:extLst>
      <p:ext uri="{BB962C8B-B14F-4D97-AF65-F5344CB8AC3E}">
        <p14:creationId xmlns:p14="http://schemas.microsoft.com/office/powerpoint/2010/main" val="252691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person using a computer&#10;&#10;Description automatically generated">
            <a:extLst>
              <a:ext uri="{FF2B5EF4-FFF2-40B4-BE49-F238E27FC236}">
                <a16:creationId xmlns:a16="http://schemas.microsoft.com/office/drawing/2014/main" id="{15FDFD66-C691-C37D-A48D-3C353A3D69C2}"/>
              </a:ext>
            </a:extLst>
          </p:cNvPr>
          <p:cNvPicPr>
            <a:picLocks noChangeAspect="1"/>
          </p:cNvPicPr>
          <p:nvPr/>
        </p:nvPicPr>
        <p:blipFill>
          <a:blip r:embed="rId2"/>
          <a:stretch>
            <a:fillRect/>
          </a:stretch>
        </p:blipFill>
        <p:spPr>
          <a:xfrm>
            <a:off x="5153890" y="698915"/>
            <a:ext cx="3887931" cy="3887931"/>
          </a:xfrm>
          <a:prstGeom prst="rect">
            <a:avLst/>
          </a:prstGeom>
        </p:spPr>
      </p:pic>
      <p:sp>
        <p:nvSpPr>
          <p:cNvPr id="2" name="Title 1">
            <a:extLst>
              <a:ext uri="{FF2B5EF4-FFF2-40B4-BE49-F238E27FC236}">
                <a16:creationId xmlns:a16="http://schemas.microsoft.com/office/drawing/2014/main" id="{5ACC1983-B7DA-D3BC-14FF-8CFB4ACDC774}"/>
              </a:ext>
            </a:extLst>
          </p:cNvPr>
          <p:cNvSpPr>
            <a:spLocks noGrp="1"/>
          </p:cNvSpPr>
          <p:nvPr>
            <p:ph type="title"/>
          </p:nvPr>
        </p:nvSpPr>
        <p:spPr/>
        <p:txBody>
          <a:bodyPr>
            <a:normAutofit fontScale="90000"/>
          </a:bodyPr>
          <a:lstStyle/>
          <a:p>
            <a:r>
              <a:rPr lang="en-GB" dirty="0"/>
              <a:t>Writing it all up</a:t>
            </a:r>
          </a:p>
        </p:txBody>
      </p:sp>
      <p:sp>
        <p:nvSpPr>
          <p:cNvPr id="3" name="Content Placeholder 2">
            <a:extLst>
              <a:ext uri="{FF2B5EF4-FFF2-40B4-BE49-F238E27FC236}">
                <a16:creationId xmlns:a16="http://schemas.microsoft.com/office/drawing/2014/main" id="{852585D2-C2D8-1235-881F-D09B5550161C}"/>
              </a:ext>
            </a:extLst>
          </p:cNvPr>
          <p:cNvSpPr>
            <a:spLocks noGrp="1"/>
          </p:cNvSpPr>
          <p:nvPr>
            <p:ph idx="1"/>
          </p:nvPr>
        </p:nvSpPr>
        <p:spPr>
          <a:xfrm>
            <a:off x="457200" y="637953"/>
            <a:ext cx="5209309" cy="4222937"/>
          </a:xfrm>
        </p:spPr>
        <p:txBody>
          <a:bodyPr/>
          <a:lstStyle/>
          <a:p>
            <a:r>
              <a:rPr lang="en-GB" sz="1800" b="0" i="0" u="none" strike="noStrike" baseline="0" dirty="0">
                <a:solidFill>
                  <a:srgbClr val="212121"/>
                </a:solidFill>
                <a:latin typeface="Palatino Linotype" panose="02040502050505030304" pitchFamily="18" charset="0"/>
              </a:rPr>
              <a:t>Coding is only one part of the analysis – you must interpret your data</a:t>
            </a:r>
          </a:p>
          <a:p>
            <a:r>
              <a:rPr lang="en-GB" sz="1800" b="0" i="0" u="none" strike="noStrike" baseline="0" dirty="0">
                <a:solidFill>
                  <a:srgbClr val="212121"/>
                </a:solidFill>
                <a:latin typeface="Palatino Linotype" panose="02040502050505030304" pitchFamily="18" charset="0"/>
              </a:rPr>
              <a:t>Interconnections, similarities, and differences</a:t>
            </a:r>
          </a:p>
          <a:p>
            <a:r>
              <a:rPr lang="en-GB" sz="1800" b="0" i="0" u="none" strike="noStrike" baseline="0" dirty="0">
                <a:solidFill>
                  <a:srgbClr val="212121"/>
                </a:solidFill>
                <a:latin typeface="Palatino Linotype" panose="02040502050505030304" pitchFamily="18" charset="0"/>
              </a:rPr>
              <a:t>Selecting quotes – why and how the selected quotes illustrate a noteworthy pattern</a:t>
            </a:r>
          </a:p>
          <a:p>
            <a:r>
              <a:rPr lang="en-GB" sz="1800" b="0" i="0" u="none" strike="noStrike" baseline="0" dirty="0">
                <a:solidFill>
                  <a:srgbClr val="212121"/>
                </a:solidFill>
                <a:latin typeface="Palatino Linotype" panose="02040502050505030304" pitchFamily="18" charset="0"/>
              </a:rPr>
              <a:t>Craft a persuasive conclusion – “What do I know now that I didn’t know before the research began, and what is surprising and important about these findings?” (</a:t>
            </a:r>
            <a:r>
              <a:rPr lang="en-GB" sz="1800" b="0" i="0" u="none" strike="noStrike" baseline="0" dirty="0">
                <a:solidFill>
                  <a:srgbClr val="CC7900"/>
                </a:solidFill>
                <a:latin typeface="Palatino Linotype" panose="02040502050505030304" pitchFamily="18" charset="0"/>
              </a:rPr>
              <a:t>Gerson and </a:t>
            </a:r>
            <a:r>
              <a:rPr lang="en-GB" sz="1800" b="0" i="0" u="none" strike="noStrike" baseline="0" dirty="0" err="1">
                <a:solidFill>
                  <a:srgbClr val="CC7900"/>
                </a:solidFill>
                <a:latin typeface="Palatino Linotype" panose="02040502050505030304" pitchFamily="18" charset="0"/>
              </a:rPr>
              <a:t>Damaske</a:t>
            </a:r>
            <a:r>
              <a:rPr lang="en-GB" sz="1800" b="0" i="0" u="none" strike="noStrike" baseline="0" dirty="0">
                <a:solidFill>
                  <a:srgbClr val="CC7900"/>
                </a:solidFill>
                <a:latin typeface="Palatino Linotype" panose="02040502050505030304" pitchFamily="18" charset="0"/>
              </a:rPr>
              <a:t> 2020:186)</a:t>
            </a:r>
          </a:p>
          <a:p>
            <a:r>
              <a:rPr lang="en-GB" sz="1800" b="0" i="0" u="none" strike="noStrike" baseline="0" dirty="0">
                <a:solidFill>
                  <a:srgbClr val="212121"/>
                </a:solidFill>
                <a:latin typeface="Palatino Linotype" panose="02040502050505030304" pitchFamily="18" charset="0"/>
              </a:rPr>
              <a:t>A strong conclusion also addresses the limitations of your research and clari</a:t>
            </a:r>
            <a:r>
              <a:rPr lang="en-GB" sz="1800" b="0" i="0" u="none" strike="noStrike" baseline="0" dirty="0">
                <a:solidFill>
                  <a:srgbClr val="000000"/>
                </a:solidFill>
                <a:latin typeface="Palatino Linotype" panose="02040502050505030304" pitchFamily="18" charset="0"/>
              </a:rPr>
              <a:t>fi</a:t>
            </a:r>
            <a:r>
              <a:rPr lang="en-GB" sz="1800" b="0" i="0" u="none" strike="noStrike" baseline="0" dirty="0">
                <a:solidFill>
                  <a:srgbClr val="212121"/>
                </a:solidFill>
                <a:latin typeface="Palatino Linotype" panose="02040502050505030304" pitchFamily="18" charset="0"/>
              </a:rPr>
              <a:t>es when and how your arguments do and do not apply</a:t>
            </a:r>
          </a:p>
        </p:txBody>
      </p:sp>
      <p:sp>
        <p:nvSpPr>
          <p:cNvPr id="4" name="Footer Placeholder 3">
            <a:extLst>
              <a:ext uri="{FF2B5EF4-FFF2-40B4-BE49-F238E27FC236}">
                <a16:creationId xmlns:a16="http://schemas.microsoft.com/office/drawing/2014/main" id="{1712DD88-0EE2-E95B-6163-5A15D8F285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35C2311-F727-9287-5827-F09DC7227554}"/>
              </a:ext>
            </a:extLst>
          </p:cNvPr>
          <p:cNvSpPr>
            <a:spLocks noGrp="1"/>
          </p:cNvSpPr>
          <p:nvPr>
            <p:ph type="sldNum" sz="quarter" idx="12"/>
          </p:nvPr>
        </p:nvSpPr>
        <p:spPr/>
        <p:txBody>
          <a:bodyPr/>
          <a:lstStyle/>
          <a:p>
            <a:r>
              <a:rPr lang="en-US"/>
              <a:t>Slide </a:t>
            </a:r>
            <a:fld id="{C5EF2332-01BF-834F-8236-50238282D533}" type="slidenum">
              <a:rPr lang="en-US" smtClean="0"/>
              <a:pPr/>
              <a:t>17</a:t>
            </a:fld>
            <a:endParaRPr lang="en-US" dirty="0"/>
          </a:p>
        </p:txBody>
      </p:sp>
    </p:spTree>
    <p:extLst>
      <p:ext uri="{BB962C8B-B14F-4D97-AF65-F5344CB8AC3E}">
        <p14:creationId xmlns:p14="http://schemas.microsoft.com/office/powerpoint/2010/main" val="280717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7BB7FE-9133-1712-8936-888E6695E858}"/>
              </a:ext>
            </a:extLst>
          </p:cNvPr>
          <p:cNvSpPr>
            <a:spLocks noGrp="1"/>
          </p:cNvSpPr>
          <p:nvPr>
            <p:ph sz="quarter" idx="10"/>
          </p:nvPr>
        </p:nvSpPr>
        <p:spPr/>
        <p:txBody>
          <a:bodyPr/>
          <a:lstStyle/>
          <a:p>
            <a:r>
              <a:rPr lang="en-GB" sz="1800" b="0" i="0" u="none" strike="noStrike" baseline="0" dirty="0">
                <a:solidFill>
                  <a:srgbClr val="212121"/>
                </a:solidFill>
                <a:latin typeface="Palatino Linotype" panose="02040502050505030304" pitchFamily="18" charset="0"/>
              </a:rPr>
              <a:t>Braun, Virginia, and Victoria Clarke. 2013. </a:t>
            </a:r>
            <a:r>
              <a:rPr lang="en-GB" sz="1800" b="0" i="1" u="none" strike="noStrike" baseline="0" dirty="0">
                <a:solidFill>
                  <a:srgbClr val="212121"/>
                </a:solidFill>
                <a:latin typeface="Palatino Linotype" panose="02040502050505030304" pitchFamily="18" charset="0"/>
              </a:rPr>
              <a:t>Successful Qualitative Research: A Practical Guide for Beginners</a:t>
            </a:r>
            <a:r>
              <a:rPr lang="en-GB" sz="1800" b="0" i="0" u="none" strike="noStrike" baseline="0" dirty="0">
                <a:solidFill>
                  <a:srgbClr val="212121"/>
                </a:solidFill>
                <a:latin typeface="Palatino Linotype" panose="02040502050505030304" pitchFamily="18" charset="0"/>
              </a:rPr>
              <a:t>. Los Angeles: SAGE. </a:t>
            </a:r>
          </a:p>
          <a:p>
            <a:r>
              <a:rPr lang="en-GB" sz="1800" b="0" i="0" u="none" strike="noStrike" baseline="0" dirty="0">
                <a:solidFill>
                  <a:srgbClr val="212121"/>
                </a:solidFill>
                <a:latin typeface="Palatino Linotype" panose="02040502050505030304" pitchFamily="18" charset="0"/>
              </a:rPr>
              <a:t>Byrne, David. 2022. “A Worked Example of Braun and Clarke’s Approach to </a:t>
            </a:r>
            <a:r>
              <a:rPr lang="en-GB" sz="1800" b="0" i="0" u="none" strike="noStrike" baseline="0" dirty="0" err="1">
                <a:solidFill>
                  <a:srgbClr val="212121"/>
                </a:solidFill>
                <a:latin typeface="Palatino Linotype" panose="02040502050505030304" pitchFamily="18" charset="0"/>
              </a:rPr>
              <a:t>Refl</a:t>
            </a:r>
            <a:r>
              <a:rPr lang="en-GB" sz="1800" b="0" i="0" u="none" strike="noStrike" baseline="0" dirty="0">
                <a:solidFill>
                  <a:srgbClr val="212121"/>
                </a:solidFill>
                <a:latin typeface="Palatino Linotype" panose="02040502050505030304" pitchFamily="18" charset="0"/>
              </a:rPr>
              <a:t> </a:t>
            </a:r>
            <a:r>
              <a:rPr lang="en-GB" sz="1800" b="0" i="0" u="none" strike="noStrike" baseline="0" dirty="0" err="1">
                <a:solidFill>
                  <a:srgbClr val="212121"/>
                </a:solidFill>
                <a:latin typeface="Palatino Linotype" panose="02040502050505030304" pitchFamily="18" charset="0"/>
              </a:rPr>
              <a:t>exive</a:t>
            </a:r>
            <a:r>
              <a:rPr lang="en-GB" sz="1800" b="0" i="0" u="none" strike="noStrike" baseline="0" dirty="0">
                <a:solidFill>
                  <a:srgbClr val="212121"/>
                </a:solidFill>
                <a:latin typeface="Palatino Linotype" panose="02040502050505030304" pitchFamily="18" charset="0"/>
              </a:rPr>
              <a:t> Thematic Analysis.” </a:t>
            </a:r>
            <a:r>
              <a:rPr lang="en-GB" sz="1800" b="0" i="1" u="none" strike="noStrike" baseline="0" dirty="0">
                <a:solidFill>
                  <a:srgbClr val="212121"/>
                </a:solidFill>
                <a:latin typeface="Palatino Linotype" panose="02040502050505030304" pitchFamily="18" charset="0"/>
              </a:rPr>
              <a:t>Quality &amp; Quantity </a:t>
            </a:r>
            <a:r>
              <a:rPr lang="en-GB" sz="1800" b="0" i="0" u="none" strike="noStrike" baseline="0" dirty="0">
                <a:solidFill>
                  <a:srgbClr val="212121"/>
                </a:solidFill>
                <a:latin typeface="Palatino Linotype" panose="02040502050505030304" pitchFamily="18" charset="0"/>
              </a:rPr>
              <a:t>56(3):1391–1412. </a:t>
            </a:r>
            <a:r>
              <a:rPr lang="en-GB" sz="1800" b="0" i="0" u="none" strike="noStrike" baseline="0" dirty="0" err="1">
                <a:solidFill>
                  <a:srgbClr val="212121"/>
                </a:solidFill>
                <a:latin typeface="Palatino Linotype" panose="02040502050505030304" pitchFamily="18" charset="0"/>
              </a:rPr>
              <a:t>doi</a:t>
            </a:r>
            <a:r>
              <a:rPr lang="en-GB" sz="1800" b="0" i="0" u="none" strike="noStrike" baseline="0" dirty="0">
                <a:solidFill>
                  <a:srgbClr val="212121"/>
                </a:solidFill>
                <a:latin typeface="Palatino Linotype" panose="02040502050505030304" pitchFamily="18" charset="0"/>
              </a:rPr>
              <a:t>: . </a:t>
            </a:r>
          </a:p>
          <a:p>
            <a:r>
              <a:rPr lang="en-GB" sz="1800" b="0" i="0" u="none" strike="noStrike" baseline="0" dirty="0">
                <a:solidFill>
                  <a:srgbClr val="212121"/>
                </a:solidFill>
                <a:latin typeface="Palatino Linotype" panose="02040502050505030304" pitchFamily="18" charset="0"/>
              </a:rPr>
              <a:t>Gerson, Kathleen, and Sarah </a:t>
            </a:r>
            <a:r>
              <a:rPr lang="en-GB" sz="1800" b="0" i="0" u="none" strike="noStrike" baseline="0" dirty="0" err="1">
                <a:solidFill>
                  <a:srgbClr val="212121"/>
                </a:solidFill>
                <a:latin typeface="Palatino Linotype" panose="02040502050505030304" pitchFamily="18" charset="0"/>
              </a:rPr>
              <a:t>Damaske</a:t>
            </a:r>
            <a:r>
              <a:rPr lang="en-GB" sz="1800" b="0" i="0" u="none" strike="noStrike" baseline="0" dirty="0">
                <a:solidFill>
                  <a:srgbClr val="212121"/>
                </a:solidFill>
                <a:latin typeface="Palatino Linotype" panose="02040502050505030304" pitchFamily="18" charset="0"/>
              </a:rPr>
              <a:t>. 2020. </a:t>
            </a:r>
            <a:r>
              <a:rPr lang="en-GB" sz="1800" b="0" i="1" u="none" strike="noStrike" baseline="0" dirty="0">
                <a:solidFill>
                  <a:srgbClr val="212121"/>
                </a:solidFill>
                <a:latin typeface="Palatino Linotype" panose="02040502050505030304" pitchFamily="18" charset="0"/>
              </a:rPr>
              <a:t>The Science and Art of Interviewing</a:t>
            </a:r>
            <a:r>
              <a:rPr lang="en-GB" sz="1800" b="0" i="0" u="none" strike="noStrike" baseline="0" dirty="0">
                <a:solidFill>
                  <a:srgbClr val="212121"/>
                </a:solidFill>
                <a:latin typeface="Palatino Linotype" panose="02040502050505030304" pitchFamily="18" charset="0"/>
              </a:rPr>
              <a:t>. New York: Oxford University Press. </a:t>
            </a:r>
          </a:p>
          <a:p>
            <a:r>
              <a:rPr lang="en-GB" sz="1800" b="0" i="0" u="none" strike="noStrike" baseline="0" dirty="0" err="1">
                <a:solidFill>
                  <a:srgbClr val="212121"/>
                </a:solidFill>
                <a:latin typeface="Palatino Linotype" panose="02040502050505030304" pitchFamily="18" charset="0"/>
              </a:rPr>
              <a:t>Luker</a:t>
            </a:r>
            <a:r>
              <a:rPr lang="en-GB" sz="1800" b="0" i="0" u="none" strike="noStrike" baseline="0" dirty="0">
                <a:solidFill>
                  <a:srgbClr val="212121"/>
                </a:solidFill>
                <a:latin typeface="Palatino Linotype" panose="02040502050505030304" pitchFamily="18" charset="0"/>
              </a:rPr>
              <a:t>, Kristin. 2008. </a:t>
            </a:r>
            <a:r>
              <a:rPr lang="en-GB" sz="1800" b="0" i="1" u="none" strike="noStrike" baseline="0" dirty="0">
                <a:solidFill>
                  <a:srgbClr val="212121"/>
                </a:solidFill>
                <a:latin typeface="Palatino Linotype" panose="02040502050505030304" pitchFamily="18" charset="0"/>
              </a:rPr>
              <a:t>Salsa Dancing into the Social Sciences: Research in an Age of Info-glut</a:t>
            </a:r>
            <a:r>
              <a:rPr lang="en-GB" sz="1800" b="0" i="0" u="none" strike="noStrike" baseline="0" dirty="0">
                <a:solidFill>
                  <a:srgbClr val="212121"/>
                </a:solidFill>
                <a:latin typeface="Palatino Linotype" panose="02040502050505030304" pitchFamily="18" charset="0"/>
              </a:rPr>
              <a:t>. Cambridge, MA: Harvard University Press. </a:t>
            </a:r>
          </a:p>
          <a:p>
            <a:r>
              <a:rPr lang="en-GB" sz="1800" b="0" i="0" u="none" strike="noStrike" baseline="0" dirty="0">
                <a:solidFill>
                  <a:srgbClr val="212121"/>
                </a:solidFill>
                <a:latin typeface="Palatino Linotype" panose="02040502050505030304" pitchFamily="18" charset="0"/>
              </a:rPr>
              <a:t>Matthews, Bob, and Liz Ross. 2014. </a:t>
            </a:r>
            <a:r>
              <a:rPr lang="en-GB" sz="1800" b="0" i="1" u="none" strike="noStrike" baseline="0" dirty="0">
                <a:solidFill>
                  <a:srgbClr val="212121"/>
                </a:solidFill>
                <a:latin typeface="Palatino Linotype" panose="02040502050505030304" pitchFamily="18" charset="0"/>
              </a:rPr>
              <a:t>Research Methods</a:t>
            </a:r>
            <a:r>
              <a:rPr lang="en-GB" sz="1800" b="0" i="0" u="none" strike="noStrike" baseline="0" dirty="0">
                <a:solidFill>
                  <a:srgbClr val="212121"/>
                </a:solidFill>
                <a:latin typeface="Palatino Linotype" panose="02040502050505030304" pitchFamily="18" charset="0"/>
              </a:rPr>
              <a:t>. 1st ed. Harlow, United Kingdom: Longman. </a:t>
            </a:r>
          </a:p>
          <a:p>
            <a:r>
              <a:rPr lang="en-GB" sz="1800" b="0" i="0" u="none" strike="noStrike" baseline="0" dirty="0">
                <a:solidFill>
                  <a:srgbClr val="212121"/>
                </a:solidFill>
                <a:latin typeface="Palatino Linotype" panose="02040502050505030304" pitchFamily="18" charset="0"/>
              </a:rPr>
              <a:t>Neuman, W. Lawrence. 2014. </a:t>
            </a:r>
            <a:r>
              <a:rPr lang="en-GB" sz="1800" b="0" i="1" u="none" strike="noStrike" baseline="0" dirty="0">
                <a:solidFill>
                  <a:srgbClr val="212121"/>
                </a:solidFill>
                <a:latin typeface="Palatino Linotype" panose="02040502050505030304" pitchFamily="18" charset="0"/>
              </a:rPr>
              <a:t>Social Research Methods: Qualitative and Quantitative Approaches</a:t>
            </a:r>
            <a:r>
              <a:rPr lang="en-GB" sz="1800" b="0" i="0" u="none" strike="noStrike" baseline="0" dirty="0">
                <a:solidFill>
                  <a:srgbClr val="212121"/>
                </a:solidFill>
                <a:latin typeface="Palatino Linotype" panose="02040502050505030304" pitchFamily="18" charset="0"/>
              </a:rPr>
              <a:t>. 7. ed., Pearson new internat. ed. Harlow: Pearson. </a:t>
            </a:r>
            <a:endParaRPr lang="en-GB" dirty="0"/>
          </a:p>
        </p:txBody>
      </p:sp>
      <p:sp>
        <p:nvSpPr>
          <p:cNvPr id="5" name="Slide Number Placeholder 4">
            <a:extLst>
              <a:ext uri="{FF2B5EF4-FFF2-40B4-BE49-F238E27FC236}">
                <a16:creationId xmlns:a16="http://schemas.microsoft.com/office/drawing/2014/main" id="{5A6143BB-3110-6515-8DEF-C8C4A8C9CE55}"/>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18</a:t>
            </a:fld>
            <a:endParaRPr lang="en-US" dirty="0"/>
          </a:p>
        </p:txBody>
      </p:sp>
    </p:spTree>
    <p:extLst>
      <p:ext uri="{BB962C8B-B14F-4D97-AF65-F5344CB8AC3E}">
        <p14:creationId xmlns:p14="http://schemas.microsoft.com/office/powerpoint/2010/main" val="272284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38C0-E6A8-4B8F-B617-5F95B3812BB4}"/>
              </a:ext>
            </a:extLst>
          </p:cNvPr>
          <p:cNvSpPr>
            <a:spLocks noGrp="1"/>
          </p:cNvSpPr>
          <p:nvPr>
            <p:ph type="ctrTitle"/>
          </p:nvPr>
        </p:nvSpPr>
        <p:spPr>
          <a:xfrm>
            <a:off x="3837708" y="2313710"/>
            <a:ext cx="5001491" cy="2123850"/>
          </a:xfrm>
        </p:spPr>
        <p:txBody>
          <a:bodyPr>
            <a:normAutofit/>
          </a:bodyPr>
          <a:lstStyle/>
          <a:p>
            <a:pPr marL="0" indent="0">
              <a:buNone/>
            </a:pPr>
            <a:r>
              <a:rPr lang="en-GB" dirty="0"/>
              <a:t>Thematic coding and writing up </a:t>
            </a:r>
            <a:br>
              <a:rPr lang="en-GB" dirty="0"/>
            </a:br>
            <a:r>
              <a:rPr lang="en-GB" dirty="0"/>
              <a:t>(an example)</a:t>
            </a:r>
          </a:p>
        </p:txBody>
      </p:sp>
    </p:spTree>
    <p:extLst>
      <p:ext uri="{BB962C8B-B14F-4D97-AF65-F5344CB8AC3E}">
        <p14:creationId xmlns:p14="http://schemas.microsoft.com/office/powerpoint/2010/main" val="290548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BE0D-D34B-A897-290A-D77B3AA73E8E}"/>
              </a:ext>
            </a:extLst>
          </p:cNvPr>
          <p:cNvSpPr>
            <a:spLocks noGrp="1"/>
          </p:cNvSpPr>
          <p:nvPr>
            <p:ph type="title"/>
          </p:nvPr>
        </p:nvSpPr>
        <p:spPr/>
        <p:txBody>
          <a:bodyPr>
            <a:normAutofit fontScale="90000"/>
          </a:bodyPr>
          <a:lstStyle/>
          <a:p>
            <a:r>
              <a:rPr lang="en-GB" dirty="0"/>
              <a:t>We’ve reached the end!</a:t>
            </a:r>
          </a:p>
        </p:txBody>
      </p:sp>
      <p:sp>
        <p:nvSpPr>
          <p:cNvPr id="3" name="Content Placeholder 2">
            <a:extLst>
              <a:ext uri="{FF2B5EF4-FFF2-40B4-BE49-F238E27FC236}">
                <a16:creationId xmlns:a16="http://schemas.microsoft.com/office/drawing/2014/main" id="{278580A0-10CD-57D0-12E8-0E4F160BAB77}"/>
              </a:ext>
            </a:extLst>
          </p:cNvPr>
          <p:cNvSpPr>
            <a:spLocks noGrp="1"/>
          </p:cNvSpPr>
          <p:nvPr>
            <p:ph idx="1"/>
          </p:nvPr>
        </p:nvSpPr>
        <p:spPr>
          <a:xfrm>
            <a:off x="439153" y="1917577"/>
            <a:ext cx="8283743" cy="3017074"/>
          </a:xfrm>
        </p:spPr>
        <p:txBody>
          <a:bodyPr>
            <a:normAutofit/>
          </a:bodyPr>
          <a:lstStyle/>
          <a:p>
            <a:pPr algn="l"/>
            <a:r>
              <a:rPr lang="en-GB" sz="1400" b="0" i="0" dirty="0">
                <a:solidFill>
                  <a:srgbClr val="2D3B45"/>
                </a:solidFill>
                <a:effectLst/>
              </a:rPr>
              <a:t>You will undertake a partial analysis of a qualitative dataset. The data is made publicly available for secondary analysis by the original authors via the UK Data Service or another online data repository. The data will be made available to you via Canvas.</a:t>
            </a:r>
          </a:p>
          <a:p>
            <a:pPr algn="l"/>
            <a:r>
              <a:rPr lang="en-GB" sz="1400" b="0" i="0" dirty="0">
                <a:solidFill>
                  <a:srgbClr val="2D3B45"/>
                </a:solidFill>
                <a:effectLst/>
              </a:rPr>
              <a:t>A list of optional broad research questions to guide your analysis will also be made available. You can choose an analytic strategy that you see as most appropriate for the data and your research question.</a:t>
            </a:r>
          </a:p>
          <a:p>
            <a:pPr algn="l"/>
            <a:r>
              <a:rPr lang="en-GB" sz="1400" b="0" i="0" dirty="0">
                <a:solidFill>
                  <a:srgbClr val="2D3B45"/>
                </a:solidFill>
                <a:effectLst/>
              </a:rPr>
              <a:t>Typically, you will analyse a body of text of around 10-15,000 words (e.g. five or six interview transcripts of around 2,000/2,500 words each), with the aim to identify themes and sub-themes in the narratives and interpret them in the context of your research question. You will write up your findings (interpretations) in a brief essay. </a:t>
            </a:r>
          </a:p>
          <a:p>
            <a:pPr algn="l"/>
            <a:r>
              <a:rPr lang="en-GB" sz="1400" b="0" i="0" dirty="0">
                <a:solidFill>
                  <a:srgbClr val="2D3B45"/>
                </a:solidFill>
                <a:effectLst/>
              </a:rPr>
              <a:t>You should situate your research question and analysis within some existing academic literature on the topic. You will not need to do a full literature review, just to identify some of the most relevant sources. The essay should also include a brief reflection on the choices you made when analysing the texts (e.g. thematic coding decision), including how your own positionality might have impacted on your analysis.</a:t>
            </a:r>
          </a:p>
          <a:p>
            <a:pPr marL="0" indent="0">
              <a:buNone/>
            </a:pPr>
            <a:endParaRPr lang="en-GB" sz="900" dirty="0"/>
          </a:p>
        </p:txBody>
      </p:sp>
      <p:sp>
        <p:nvSpPr>
          <p:cNvPr id="4" name="Footer Placeholder 3">
            <a:extLst>
              <a:ext uri="{FF2B5EF4-FFF2-40B4-BE49-F238E27FC236}">
                <a16:creationId xmlns:a16="http://schemas.microsoft.com/office/drawing/2014/main" id="{F46B5E03-9B24-5797-A0AC-D93B53725B49}"/>
              </a:ext>
            </a:extLst>
          </p:cNvPr>
          <p:cNvSpPr>
            <a:spLocks noGrp="1"/>
          </p:cNvSpPr>
          <p:nvPr>
            <p:ph type="ftr" sz="quarter" idx="11"/>
          </p:nvPr>
        </p:nvSpPr>
        <p:spPr/>
        <p:txBody>
          <a:bodyPr/>
          <a:lstStyle/>
          <a:p>
            <a:r>
              <a:rPr lang="en-US" b="1" dirty="0">
                <a:solidFill>
                  <a:schemeClr val="tx2"/>
                </a:solidFill>
              </a:rPr>
              <a:t>Source: https://ncl.instructure.com/courses/53153/pages/assessment-overview-2?module_item_id=3049938</a:t>
            </a:r>
          </a:p>
        </p:txBody>
      </p:sp>
      <p:sp>
        <p:nvSpPr>
          <p:cNvPr id="5" name="Slide Number Placeholder 4">
            <a:extLst>
              <a:ext uri="{FF2B5EF4-FFF2-40B4-BE49-F238E27FC236}">
                <a16:creationId xmlns:a16="http://schemas.microsoft.com/office/drawing/2014/main" id="{64C0DD8B-D0D3-1B8F-7B15-D04B8E9153D0}"/>
              </a:ext>
            </a:extLst>
          </p:cNvPr>
          <p:cNvSpPr>
            <a:spLocks noGrp="1"/>
          </p:cNvSpPr>
          <p:nvPr>
            <p:ph type="sldNum" sz="quarter" idx="12"/>
          </p:nvPr>
        </p:nvSpPr>
        <p:spPr/>
        <p:txBody>
          <a:bodyPr/>
          <a:lstStyle/>
          <a:p>
            <a:r>
              <a:rPr lang="en-US"/>
              <a:t>Slide </a:t>
            </a:r>
            <a:fld id="{C5EF2332-01BF-834F-8236-50238282D533}" type="slidenum">
              <a:rPr lang="en-US" smtClean="0"/>
              <a:pPr/>
              <a:t>2</a:t>
            </a:fld>
            <a:endParaRPr lang="en-US" dirty="0"/>
          </a:p>
        </p:txBody>
      </p:sp>
      <p:pic>
        <p:nvPicPr>
          <p:cNvPr id="7" name="Picture 6">
            <a:extLst>
              <a:ext uri="{FF2B5EF4-FFF2-40B4-BE49-F238E27FC236}">
                <a16:creationId xmlns:a16="http://schemas.microsoft.com/office/drawing/2014/main" id="{CB1EE635-4269-7192-3D4F-687A0BABE9E2}"/>
              </a:ext>
            </a:extLst>
          </p:cNvPr>
          <p:cNvPicPr>
            <a:picLocks noChangeAspect="1"/>
          </p:cNvPicPr>
          <p:nvPr/>
        </p:nvPicPr>
        <p:blipFill>
          <a:blip r:embed="rId3"/>
          <a:stretch>
            <a:fillRect/>
          </a:stretch>
        </p:blipFill>
        <p:spPr>
          <a:xfrm>
            <a:off x="475246" y="947390"/>
            <a:ext cx="8229601" cy="833284"/>
          </a:xfrm>
          <a:prstGeom prst="rect">
            <a:avLst/>
          </a:prstGeom>
        </p:spPr>
      </p:pic>
      <p:sp>
        <p:nvSpPr>
          <p:cNvPr id="9" name="TextBox 8">
            <a:extLst>
              <a:ext uri="{FF2B5EF4-FFF2-40B4-BE49-F238E27FC236}">
                <a16:creationId xmlns:a16="http://schemas.microsoft.com/office/drawing/2014/main" id="{307F0F28-AC7B-E029-6125-DE842DF4DB1B}"/>
              </a:ext>
            </a:extLst>
          </p:cNvPr>
          <p:cNvSpPr txBox="1"/>
          <p:nvPr/>
        </p:nvSpPr>
        <p:spPr>
          <a:xfrm>
            <a:off x="439153" y="606259"/>
            <a:ext cx="7784432" cy="369332"/>
          </a:xfrm>
          <a:prstGeom prst="rect">
            <a:avLst/>
          </a:prstGeom>
          <a:noFill/>
        </p:spPr>
        <p:txBody>
          <a:bodyPr wrap="square">
            <a:spAutoFit/>
          </a:bodyPr>
          <a:lstStyle/>
          <a:p>
            <a:pPr marL="0" indent="0" algn="l">
              <a:buNone/>
            </a:pPr>
            <a:r>
              <a:rPr lang="en-GB" b="1" i="0" dirty="0">
                <a:solidFill>
                  <a:srgbClr val="2D3B45"/>
                </a:solidFill>
                <a:effectLst/>
                <a:latin typeface="Lato Extended"/>
              </a:rPr>
              <a:t>Assignment 2: Qualitative data analysis report</a:t>
            </a:r>
          </a:p>
        </p:txBody>
      </p:sp>
    </p:spTree>
    <p:extLst>
      <p:ext uri="{BB962C8B-B14F-4D97-AF65-F5344CB8AC3E}">
        <p14:creationId xmlns:p14="http://schemas.microsoft.com/office/powerpoint/2010/main" val="49256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87EAD20-A3F5-4BFD-94F4-075E61FD1FAE}"/>
              </a:ext>
            </a:extLst>
          </p:cNvPr>
          <p:cNvSpPr txBox="1">
            <a:spLocks/>
          </p:cNvSpPr>
          <p:nvPr/>
        </p:nvSpPr>
        <p:spPr>
          <a:xfrm>
            <a:off x="477859" y="3519532"/>
            <a:ext cx="8839200" cy="1121252"/>
          </a:xfrm>
          <a:prstGeom prst="rect">
            <a:avLst/>
          </a:prstGeom>
        </p:spPr>
        <p:txBody>
          <a:bodyPr>
            <a:normAutofit/>
          </a:bodyPr>
          <a:lst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7800" indent="0">
              <a:buFont typeface="Arial Narrow" panose="020B0606020202030204" pitchFamily="34" charset="0"/>
              <a:buNone/>
            </a:pPr>
            <a:r>
              <a:rPr lang="en-GB" sz="1800" dirty="0">
                <a:latin typeface="raleway" pitchFamily="2" charset="0"/>
              </a:rPr>
              <a:t>Chris Moreh, Derek McGhee, Athina Vlachantoni (2022). </a:t>
            </a:r>
            <a:r>
              <a:rPr lang="en-GB" sz="1800" dirty="0">
                <a:solidFill>
                  <a:srgbClr val="700001"/>
                </a:solidFill>
                <a:latin typeface="raleway" pitchFamily="2" charset="0"/>
                <a:hlinkClick r:id="rId3"/>
              </a:rPr>
              <a:t>Transnational Healthcare Preferences Among EU Nationals in the UK: A Qualitative Assessment</a:t>
            </a:r>
            <a:r>
              <a:rPr lang="en-GB" sz="1800" dirty="0">
                <a:latin typeface="raleway" pitchFamily="2" charset="0"/>
              </a:rPr>
              <a:t>. </a:t>
            </a:r>
            <a:r>
              <a:rPr lang="en-GB" sz="1800" i="1" dirty="0">
                <a:latin typeface="raleway" pitchFamily="2" charset="0"/>
              </a:rPr>
              <a:t>Sociological Research Online</a:t>
            </a:r>
            <a:r>
              <a:rPr lang="en-GB" sz="1800" dirty="0">
                <a:latin typeface="raleway" pitchFamily="2" charset="0"/>
              </a:rPr>
              <a:t>, Online First, pp. 1-20.</a:t>
            </a:r>
            <a:endParaRPr lang="en-GB" dirty="0"/>
          </a:p>
        </p:txBody>
      </p:sp>
      <p:pic>
        <p:nvPicPr>
          <p:cNvPr id="9" name="Picture 8">
            <a:extLst>
              <a:ext uri="{FF2B5EF4-FFF2-40B4-BE49-F238E27FC236}">
                <a16:creationId xmlns:a16="http://schemas.microsoft.com/office/drawing/2014/main" id="{496BB98D-746E-1617-6789-E3EC82A0F7F2}"/>
              </a:ext>
            </a:extLst>
          </p:cNvPr>
          <p:cNvPicPr>
            <a:picLocks noChangeAspect="1"/>
          </p:cNvPicPr>
          <p:nvPr/>
        </p:nvPicPr>
        <p:blipFill>
          <a:blip r:embed="rId4"/>
          <a:stretch>
            <a:fillRect/>
          </a:stretch>
        </p:blipFill>
        <p:spPr>
          <a:xfrm>
            <a:off x="477859" y="502716"/>
            <a:ext cx="7737886" cy="2880906"/>
          </a:xfrm>
          <a:prstGeom prst="rect">
            <a:avLst/>
          </a:prstGeom>
        </p:spPr>
      </p:pic>
    </p:spTree>
    <p:extLst>
      <p:ext uri="{BB962C8B-B14F-4D97-AF65-F5344CB8AC3E}">
        <p14:creationId xmlns:p14="http://schemas.microsoft.com/office/powerpoint/2010/main" val="215491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3E1C-F00A-68B5-DAF6-B384AFDA1E23}"/>
              </a:ext>
            </a:extLst>
          </p:cNvPr>
          <p:cNvSpPr>
            <a:spLocks noGrp="1"/>
          </p:cNvSpPr>
          <p:nvPr>
            <p:ph type="title"/>
          </p:nvPr>
        </p:nvSpPr>
        <p:spPr/>
        <p:txBody>
          <a:bodyPr>
            <a:normAutofit fontScale="90000"/>
          </a:bodyPr>
          <a:lstStyle/>
          <a:p>
            <a:r>
              <a:rPr lang="en-GB" dirty="0"/>
              <a:t>Abstract</a:t>
            </a:r>
          </a:p>
        </p:txBody>
      </p:sp>
      <p:sp>
        <p:nvSpPr>
          <p:cNvPr id="4" name="Footer Placeholder 3">
            <a:extLst>
              <a:ext uri="{FF2B5EF4-FFF2-40B4-BE49-F238E27FC236}">
                <a16:creationId xmlns:a16="http://schemas.microsoft.com/office/drawing/2014/main" id="{72F32E38-6923-C290-BC7F-79A1E62016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9EC9BB3-398F-899F-82E6-CBC62C0D0834}"/>
              </a:ext>
            </a:extLst>
          </p:cNvPr>
          <p:cNvSpPr>
            <a:spLocks noGrp="1"/>
          </p:cNvSpPr>
          <p:nvPr>
            <p:ph type="sldNum" sz="quarter" idx="12"/>
          </p:nvPr>
        </p:nvSpPr>
        <p:spPr/>
        <p:txBody>
          <a:bodyPr/>
          <a:lstStyle/>
          <a:p>
            <a:r>
              <a:rPr lang="en-US"/>
              <a:t>Slide </a:t>
            </a:r>
            <a:fld id="{C5EF2332-01BF-834F-8236-50238282D533}" type="slidenum">
              <a:rPr lang="en-US" smtClean="0"/>
              <a:pPr/>
              <a:t>21</a:t>
            </a:fld>
            <a:endParaRPr lang="en-US" dirty="0"/>
          </a:p>
        </p:txBody>
      </p:sp>
      <p:sp>
        <p:nvSpPr>
          <p:cNvPr id="6" name="TextBox 5">
            <a:extLst>
              <a:ext uri="{FF2B5EF4-FFF2-40B4-BE49-F238E27FC236}">
                <a16:creationId xmlns:a16="http://schemas.microsoft.com/office/drawing/2014/main" id="{B769FA50-93E5-7036-5FBC-F8C3A74E96DB}"/>
              </a:ext>
            </a:extLst>
          </p:cNvPr>
          <p:cNvSpPr txBox="1"/>
          <p:nvPr/>
        </p:nvSpPr>
        <p:spPr>
          <a:xfrm>
            <a:off x="457200" y="836724"/>
            <a:ext cx="8437418" cy="3970318"/>
          </a:xfrm>
          <a:prstGeom prst="rect">
            <a:avLst/>
          </a:prstGeom>
          <a:noFill/>
        </p:spPr>
        <p:txBody>
          <a:bodyPr wrap="square">
            <a:spAutoFit/>
          </a:bodyPr>
          <a:lstStyle/>
          <a:p>
            <a:r>
              <a:rPr lang="en-GB" dirty="0">
                <a:solidFill>
                  <a:srgbClr val="333333"/>
                </a:solidFill>
                <a:latin typeface="Open Sans" panose="020B0606030504020204" pitchFamily="34" charset="0"/>
              </a:rPr>
              <a:t>This article explores the </a:t>
            </a:r>
            <a:r>
              <a:rPr lang="en-GB" b="1" dirty="0">
                <a:solidFill>
                  <a:srgbClr val="333333"/>
                </a:solidFill>
                <a:latin typeface="Open Sans" panose="020B0606030504020204" pitchFamily="34" charset="0"/>
              </a:rPr>
              <a:t>motivational factors behind preferences for medical care in the country of residence or the country of origin</a:t>
            </a:r>
            <a:r>
              <a:rPr lang="en-GB" dirty="0">
                <a:solidFill>
                  <a:srgbClr val="333333"/>
                </a:solidFill>
                <a:latin typeface="Open Sans" panose="020B0606030504020204" pitchFamily="34" charset="0"/>
              </a:rPr>
              <a:t> among EU nationals living in the UK. Undertaking a </a:t>
            </a:r>
            <a:r>
              <a:rPr lang="en-GB" b="1" dirty="0">
                <a:solidFill>
                  <a:srgbClr val="333333"/>
                </a:solidFill>
                <a:latin typeface="Open Sans" panose="020B0606030504020204" pitchFamily="34" charset="0"/>
              </a:rPr>
              <a:t>thematic analysis </a:t>
            </a:r>
            <a:r>
              <a:rPr lang="en-GB" dirty="0">
                <a:solidFill>
                  <a:srgbClr val="333333"/>
                </a:solidFill>
                <a:latin typeface="Open Sans" panose="020B0606030504020204" pitchFamily="34" charset="0"/>
              </a:rPr>
              <a:t>on a large-N qualitative data set, the article aims to establish a </a:t>
            </a:r>
            <a:r>
              <a:rPr lang="en-GB" b="1" dirty="0">
                <a:solidFill>
                  <a:srgbClr val="333333"/>
                </a:solidFill>
                <a:latin typeface="Open Sans" panose="020B0606030504020204" pitchFamily="34" charset="0"/>
              </a:rPr>
              <a:t>data-driven typology of motivations inductively</a:t>
            </a:r>
            <a:r>
              <a:rPr lang="en-GB" dirty="0">
                <a:solidFill>
                  <a:srgbClr val="333333"/>
                </a:solidFill>
                <a:latin typeface="Open Sans" panose="020B0606030504020204" pitchFamily="34" charset="0"/>
              </a:rPr>
              <a:t>. This provides an intermediary analysis between qualitative depth and quantitative </a:t>
            </a:r>
            <a:r>
              <a:rPr lang="en-GB" dirty="0" err="1">
                <a:solidFill>
                  <a:srgbClr val="333333"/>
                </a:solidFill>
                <a:latin typeface="Open Sans" panose="020B0606030504020204" pitchFamily="34" charset="0"/>
              </a:rPr>
              <a:t>operationalisability</a:t>
            </a:r>
            <a:r>
              <a:rPr lang="en-GB" dirty="0">
                <a:solidFill>
                  <a:srgbClr val="333333"/>
                </a:solidFill>
                <a:latin typeface="Open Sans" panose="020B0606030504020204" pitchFamily="34" charset="0"/>
              </a:rPr>
              <a:t>, contributing to the existing literature on healthcare location preferences among transnationally connected social groups. </a:t>
            </a:r>
            <a:r>
              <a:rPr lang="en-GB" b="1" dirty="0">
                <a:solidFill>
                  <a:srgbClr val="333333"/>
                </a:solidFill>
                <a:latin typeface="Open Sans" panose="020B0606030504020204" pitchFamily="34" charset="0"/>
              </a:rPr>
              <a:t>This article finds that preferences for medical care in the country of origin are driven overwhelmingly by quality considerations, while preferences for the UK have more to do with convenience and financing</a:t>
            </a:r>
            <a:r>
              <a:rPr lang="en-GB" dirty="0">
                <a:solidFill>
                  <a:srgbClr val="333333"/>
                </a:solidFill>
                <a:latin typeface="Open Sans" panose="020B0606030504020204" pitchFamily="34" charset="0"/>
              </a:rPr>
              <a:t>. These perceptions result from negative personal experiences, lack of trust, and often concealed cultural differences, and the analysis identifies various nuances and connections between attitudes that previous in-depth qualitative studies could not systematise.</a:t>
            </a:r>
            <a:endParaRPr lang="en-GB" dirty="0"/>
          </a:p>
        </p:txBody>
      </p:sp>
    </p:spTree>
    <p:extLst>
      <p:ext uri="{BB962C8B-B14F-4D97-AF65-F5344CB8AC3E}">
        <p14:creationId xmlns:p14="http://schemas.microsoft.com/office/powerpoint/2010/main" val="399914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D5C4-027E-49ED-A13D-19A69CF50B57}"/>
              </a:ext>
            </a:extLst>
          </p:cNvPr>
          <p:cNvSpPr>
            <a:spLocks noGrp="1"/>
          </p:cNvSpPr>
          <p:nvPr>
            <p:ph type="title"/>
          </p:nvPr>
        </p:nvSpPr>
        <p:spPr/>
        <p:txBody>
          <a:bodyPr>
            <a:normAutofit fontScale="90000"/>
          </a:bodyPr>
          <a:lstStyle/>
          <a:p>
            <a:r>
              <a:rPr lang="en-GB" dirty="0"/>
              <a:t>Data and methods</a:t>
            </a:r>
          </a:p>
        </p:txBody>
      </p:sp>
      <p:pic>
        <p:nvPicPr>
          <p:cNvPr id="9" name="Picture 8">
            <a:extLst>
              <a:ext uri="{FF2B5EF4-FFF2-40B4-BE49-F238E27FC236}">
                <a16:creationId xmlns:a16="http://schemas.microsoft.com/office/drawing/2014/main" id="{2BA810F5-D618-921A-B259-526B0968EC66}"/>
              </a:ext>
            </a:extLst>
          </p:cNvPr>
          <p:cNvPicPr>
            <a:picLocks noChangeAspect="1"/>
          </p:cNvPicPr>
          <p:nvPr/>
        </p:nvPicPr>
        <p:blipFill>
          <a:blip r:embed="rId3"/>
          <a:stretch>
            <a:fillRect/>
          </a:stretch>
        </p:blipFill>
        <p:spPr>
          <a:xfrm>
            <a:off x="457200" y="1028184"/>
            <a:ext cx="7365411" cy="3195736"/>
          </a:xfrm>
          <a:prstGeom prst="rect">
            <a:avLst/>
          </a:prstGeom>
        </p:spPr>
      </p:pic>
      <p:sp>
        <p:nvSpPr>
          <p:cNvPr id="13" name="Rectangle 12">
            <a:extLst>
              <a:ext uri="{FF2B5EF4-FFF2-40B4-BE49-F238E27FC236}">
                <a16:creationId xmlns:a16="http://schemas.microsoft.com/office/drawing/2014/main" id="{1F74375A-4F21-CE46-EE74-DDBE2893E711}"/>
              </a:ext>
            </a:extLst>
          </p:cNvPr>
          <p:cNvSpPr/>
          <p:nvPr/>
        </p:nvSpPr>
        <p:spPr>
          <a:xfrm>
            <a:off x="457200" y="1028184"/>
            <a:ext cx="6760345" cy="31234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50528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D5C4-027E-49ED-A13D-19A69CF50B57}"/>
              </a:ext>
            </a:extLst>
          </p:cNvPr>
          <p:cNvSpPr>
            <a:spLocks noGrp="1"/>
          </p:cNvSpPr>
          <p:nvPr>
            <p:ph type="title"/>
          </p:nvPr>
        </p:nvSpPr>
        <p:spPr/>
        <p:txBody>
          <a:bodyPr>
            <a:normAutofit fontScale="90000"/>
          </a:bodyPr>
          <a:lstStyle/>
          <a:p>
            <a:r>
              <a:rPr lang="en-GB" dirty="0"/>
              <a:t>Data and methods</a:t>
            </a:r>
          </a:p>
        </p:txBody>
      </p:sp>
      <p:pic>
        <p:nvPicPr>
          <p:cNvPr id="9" name="Picture 8">
            <a:extLst>
              <a:ext uri="{FF2B5EF4-FFF2-40B4-BE49-F238E27FC236}">
                <a16:creationId xmlns:a16="http://schemas.microsoft.com/office/drawing/2014/main" id="{2BA810F5-D618-921A-B259-526B0968EC66}"/>
              </a:ext>
            </a:extLst>
          </p:cNvPr>
          <p:cNvPicPr>
            <a:picLocks noChangeAspect="1"/>
          </p:cNvPicPr>
          <p:nvPr/>
        </p:nvPicPr>
        <p:blipFill>
          <a:blip r:embed="rId3">
            <a:alphaModFix amt="20000"/>
          </a:blip>
          <a:stretch>
            <a:fillRect/>
          </a:stretch>
        </p:blipFill>
        <p:spPr>
          <a:xfrm>
            <a:off x="457200" y="1028184"/>
            <a:ext cx="7365411" cy="3195736"/>
          </a:xfrm>
          <a:prstGeom prst="rect">
            <a:avLst/>
          </a:prstGeom>
        </p:spPr>
      </p:pic>
      <p:pic>
        <p:nvPicPr>
          <p:cNvPr id="3" name="Content Placeholder 4">
            <a:extLst>
              <a:ext uri="{FF2B5EF4-FFF2-40B4-BE49-F238E27FC236}">
                <a16:creationId xmlns:a16="http://schemas.microsoft.com/office/drawing/2014/main" id="{210FE284-D121-A74A-3E4F-D1050FC6D7B5}"/>
              </a:ext>
            </a:extLst>
          </p:cNvPr>
          <p:cNvPicPr>
            <a:picLocks noGrp="1" noChangeAspect="1"/>
          </p:cNvPicPr>
          <p:nvPr>
            <p:ph idx="1"/>
          </p:nvPr>
        </p:nvPicPr>
        <p:blipFill>
          <a:blip r:embed="rId4"/>
          <a:stretch>
            <a:fillRect/>
          </a:stretch>
        </p:blipFill>
        <p:spPr>
          <a:xfrm>
            <a:off x="1149658" y="3020509"/>
            <a:ext cx="7217793" cy="1654605"/>
          </a:xfrm>
        </p:spPr>
      </p:pic>
      <p:sp>
        <p:nvSpPr>
          <p:cNvPr id="4" name="Rectangle 3">
            <a:extLst>
              <a:ext uri="{FF2B5EF4-FFF2-40B4-BE49-F238E27FC236}">
                <a16:creationId xmlns:a16="http://schemas.microsoft.com/office/drawing/2014/main" id="{72AD165E-56B1-6F7C-FAEE-2D0B98BE0323}"/>
              </a:ext>
            </a:extLst>
          </p:cNvPr>
          <p:cNvSpPr/>
          <p:nvPr/>
        </p:nvSpPr>
        <p:spPr>
          <a:xfrm>
            <a:off x="1025371" y="3020509"/>
            <a:ext cx="5712780" cy="23923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339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D5C4-027E-49ED-A13D-19A69CF50B57}"/>
              </a:ext>
            </a:extLst>
          </p:cNvPr>
          <p:cNvSpPr>
            <a:spLocks noGrp="1"/>
          </p:cNvSpPr>
          <p:nvPr>
            <p:ph type="title"/>
          </p:nvPr>
        </p:nvSpPr>
        <p:spPr/>
        <p:txBody>
          <a:bodyPr>
            <a:normAutofit fontScale="90000"/>
          </a:bodyPr>
          <a:lstStyle/>
          <a:p>
            <a:r>
              <a:rPr lang="en-GB" dirty="0"/>
              <a:t>Data and methods</a:t>
            </a:r>
          </a:p>
        </p:txBody>
      </p:sp>
      <p:pic>
        <p:nvPicPr>
          <p:cNvPr id="4" name="Picture 3">
            <a:extLst>
              <a:ext uri="{FF2B5EF4-FFF2-40B4-BE49-F238E27FC236}">
                <a16:creationId xmlns:a16="http://schemas.microsoft.com/office/drawing/2014/main" id="{CBCC64E0-5F07-6002-827C-990E0CE0A451}"/>
              </a:ext>
            </a:extLst>
          </p:cNvPr>
          <p:cNvPicPr>
            <a:picLocks noChangeAspect="1"/>
          </p:cNvPicPr>
          <p:nvPr/>
        </p:nvPicPr>
        <p:blipFill>
          <a:blip r:embed="rId3"/>
          <a:stretch>
            <a:fillRect/>
          </a:stretch>
        </p:blipFill>
        <p:spPr>
          <a:xfrm>
            <a:off x="554854" y="1407868"/>
            <a:ext cx="7596974" cy="2327764"/>
          </a:xfrm>
          <a:prstGeom prst="rect">
            <a:avLst/>
          </a:prstGeom>
        </p:spPr>
      </p:pic>
      <p:sp>
        <p:nvSpPr>
          <p:cNvPr id="7" name="Rectangle 6">
            <a:extLst>
              <a:ext uri="{FF2B5EF4-FFF2-40B4-BE49-F238E27FC236}">
                <a16:creationId xmlns:a16="http://schemas.microsoft.com/office/drawing/2014/main" id="{05BD0537-F6A8-2036-7991-A7920D2E3D64}"/>
              </a:ext>
            </a:extLst>
          </p:cNvPr>
          <p:cNvSpPr/>
          <p:nvPr/>
        </p:nvSpPr>
        <p:spPr>
          <a:xfrm>
            <a:off x="457200" y="1288250"/>
            <a:ext cx="7694628" cy="638203"/>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tangle 7">
            <a:extLst>
              <a:ext uri="{FF2B5EF4-FFF2-40B4-BE49-F238E27FC236}">
                <a16:creationId xmlns:a16="http://schemas.microsoft.com/office/drawing/2014/main" id="{DEDD5352-C0BC-653E-5565-2186A26E1840}"/>
              </a:ext>
            </a:extLst>
          </p:cNvPr>
          <p:cNvSpPr/>
          <p:nvPr/>
        </p:nvSpPr>
        <p:spPr>
          <a:xfrm>
            <a:off x="457200" y="2164031"/>
            <a:ext cx="7694628" cy="987542"/>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72253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D5C4-027E-49ED-A13D-19A69CF50B57}"/>
              </a:ext>
            </a:extLst>
          </p:cNvPr>
          <p:cNvSpPr>
            <a:spLocks noGrp="1"/>
          </p:cNvSpPr>
          <p:nvPr>
            <p:ph type="title"/>
          </p:nvPr>
        </p:nvSpPr>
        <p:spPr/>
        <p:txBody>
          <a:bodyPr>
            <a:normAutofit fontScale="90000"/>
          </a:bodyPr>
          <a:lstStyle/>
          <a:p>
            <a:r>
              <a:rPr lang="en-GB" dirty="0"/>
              <a:t>Overview of descriptive results</a:t>
            </a:r>
          </a:p>
        </p:txBody>
      </p:sp>
      <p:pic>
        <p:nvPicPr>
          <p:cNvPr id="7" name="Picture 6">
            <a:extLst>
              <a:ext uri="{FF2B5EF4-FFF2-40B4-BE49-F238E27FC236}">
                <a16:creationId xmlns:a16="http://schemas.microsoft.com/office/drawing/2014/main" id="{4C1B2951-ED41-4EED-AF7D-0662AF7B1D2A}"/>
              </a:ext>
            </a:extLst>
          </p:cNvPr>
          <p:cNvPicPr>
            <a:picLocks noChangeAspect="1"/>
          </p:cNvPicPr>
          <p:nvPr/>
        </p:nvPicPr>
        <p:blipFill>
          <a:blip r:embed="rId3"/>
          <a:stretch>
            <a:fillRect/>
          </a:stretch>
        </p:blipFill>
        <p:spPr>
          <a:xfrm>
            <a:off x="457200" y="976005"/>
            <a:ext cx="8209433" cy="3191490"/>
          </a:xfrm>
          <a:prstGeom prst="rect">
            <a:avLst/>
          </a:prstGeom>
        </p:spPr>
      </p:pic>
      <p:sp>
        <p:nvSpPr>
          <p:cNvPr id="8" name="Rectangle 7">
            <a:extLst>
              <a:ext uri="{FF2B5EF4-FFF2-40B4-BE49-F238E27FC236}">
                <a16:creationId xmlns:a16="http://schemas.microsoft.com/office/drawing/2014/main" id="{58D15F28-1174-4160-A62E-9C9D13862BA9}"/>
              </a:ext>
            </a:extLst>
          </p:cNvPr>
          <p:cNvSpPr/>
          <p:nvPr/>
        </p:nvSpPr>
        <p:spPr>
          <a:xfrm>
            <a:off x="7452419" y="1216960"/>
            <a:ext cx="1214215" cy="2615610"/>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8">
            <a:extLst>
              <a:ext uri="{FF2B5EF4-FFF2-40B4-BE49-F238E27FC236}">
                <a16:creationId xmlns:a16="http://schemas.microsoft.com/office/drawing/2014/main" id="{1C184A9C-5A26-4954-A0C9-76E01D983830}"/>
              </a:ext>
            </a:extLst>
          </p:cNvPr>
          <p:cNvSpPr/>
          <p:nvPr/>
        </p:nvSpPr>
        <p:spPr>
          <a:xfrm>
            <a:off x="457200" y="3593336"/>
            <a:ext cx="4270625" cy="23923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9785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1AD3-654B-4FF1-A90C-86D85317B6F9}"/>
              </a:ext>
            </a:extLst>
          </p:cNvPr>
          <p:cNvSpPr>
            <a:spLocks noGrp="1"/>
          </p:cNvSpPr>
          <p:nvPr>
            <p:ph type="title"/>
          </p:nvPr>
        </p:nvSpPr>
        <p:spPr/>
        <p:txBody>
          <a:bodyPr>
            <a:normAutofit fontScale="90000"/>
          </a:bodyPr>
          <a:lstStyle/>
          <a:p>
            <a:r>
              <a:rPr lang="en-GB" dirty="0"/>
              <a:t>Overview of descriptive results</a:t>
            </a:r>
          </a:p>
        </p:txBody>
      </p:sp>
      <p:pic>
        <p:nvPicPr>
          <p:cNvPr id="5" name="Picture 4">
            <a:extLst>
              <a:ext uri="{FF2B5EF4-FFF2-40B4-BE49-F238E27FC236}">
                <a16:creationId xmlns:a16="http://schemas.microsoft.com/office/drawing/2014/main" id="{0E18D063-FECD-4AD1-B9FD-8B0C43027345}"/>
              </a:ext>
            </a:extLst>
          </p:cNvPr>
          <p:cNvPicPr>
            <a:picLocks noChangeAspect="1"/>
          </p:cNvPicPr>
          <p:nvPr/>
        </p:nvPicPr>
        <p:blipFill>
          <a:blip r:embed="rId2"/>
          <a:stretch>
            <a:fillRect/>
          </a:stretch>
        </p:blipFill>
        <p:spPr>
          <a:xfrm>
            <a:off x="441647" y="1881676"/>
            <a:ext cx="7761661" cy="1539350"/>
          </a:xfrm>
          <a:prstGeom prst="rect">
            <a:avLst/>
          </a:prstGeom>
        </p:spPr>
      </p:pic>
      <p:sp>
        <p:nvSpPr>
          <p:cNvPr id="3" name="Rectangle 2">
            <a:extLst>
              <a:ext uri="{FF2B5EF4-FFF2-40B4-BE49-F238E27FC236}">
                <a16:creationId xmlns:a16="http://schemas.microsoft.com/office/drawing/2014/main" id="{444DA1D5-E724-B0D7-AE7F-8C9787C035D3}"/>
              </a:ext>
            </a:extLst>
          </p:cNvPr>
          <p:cNvSpPr/>
          <p:nvPr/>
        </p:nvSpPr>
        <p:spPr>
          <a:xfrm>
            <a:off x="457201" y="2654423"/>
            <a:ext cx="7746108" cy="843379"/>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369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3B48-5600-44FF-80F4-C16DDFDDD7D8}"/>
              </a:ext>
            </a:extLst>
          </p:cNvPr>
          <p:cNvSpPr>
            <a:spLocks noGrp="1"/>
          </p:cNvSpPr>
          <p:nvPr>
            <p:ph type="title"/>
          </p:nvPr>
        </p:nvSpPr>
        <p:spPr/>
        <p:txBody>
          <a:bodyPr>
            <a:normAutofit fontScale="90000"/>
          </a:bodyPr>
          <a:lstStyle/>
          <a:p>
            <a:r>
              <a:rPr lang="en-GB" dirty="0"/>
              <a:t>Overview of descriptive results</a:t>
            </a:r>
          </a:p>
        </p:txBody>
      </p:sp>
      <p:pic>
        <p:nvPicPr>
          <p:cNvPr id="5" name="Picture 4">
            <a:extLst>
              <a:ext uri="{FF2B5EF4-FFF2-40B4-BE49-F238E27FC236}">
                <a16:creationId xmlns:a16="http://schemas.microsoft.com/office/drawing/2014/main" id="{946FD3FE-04D6-4142-8F52-FBA803C301F9}"/>
              </a:ext>
            </a:extLst>
          </p:cNvPr>
          <p:cNvPicPr>
            <a:picLocks noChangeAspect="1"/>
          </p:cNvPicPr>
          <p:nvPr/>
        </p:nvPicPr>
        <p:blipFill>
          <a:blip r:embed="rId3"/>
          <a:stretch>
            <a:fillRect/>
          </a:stretch>
        </p:blipFill>
        <p:spPr>
          <a:xfrm>
            <a:off x="457200" y="772289"/>
            <a:ext cx="7095083" cy="4165232"/>
          </a:xfrm>
          <a:prstGeom prst="rect">
            <a:avLst/>
          </a:prstGeom>
        </p:spPr>
      </p:pic>
      <p:sp>
        <p:nvSpPr>
          <p:cNvPr id="3" name="Rectangle 2">
            <a:extLst>
              <a:ext uri="{FF2B5EF4-FFF2-40B4-BE49-F238E27FC236}">
                <a16:creationId xmlns:a16="http://schemas.microsoft.com/office/drawing/2014/main" id="{D8915D2B-0D23-144B-EF88-857FAB855716}"/>
              </a:ext>
            </a:extLst>
          </p:cNvPr>
          <p:cNvSpPr/>
          <p:nvPr/>
        </p:nvSpPr>
        <p:spPr>
          <a:xfrm>
            <a:off x="4385569" y="772289"/>
            <a:ext cx="2041864" cy="31966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1893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pic>
        <p:nvPicPr>
          <p:cNvPr id="5" name="Picture 4">
            <a:extLst>
              <a:ext uri="{FF2B5EF4-FFF2-40B4-BE49-F238E27FC236}">
                <a16:creationId xmlns:a16="http://schemas.microsoft.com/office/drawing/2014/main" id="{BB8D0C21-F1A6-4A26-9987-05F6660B0881}"/>
              </a:ext>
            </a:extLst>
          </p:cNvPr>
          <p:cNvPicPr>
            <a:picLocks noChangeAspect="1"/>
          </p:cNvPicPr>
          <p:nvPr/>
        </p:nvPicPr>
        <p:blipFill>
          <a:blip r:embed="rId3"/>
          <a:stretch>
            <a:fillRect/>
          </a:stretch>
        </p:blipFill>
        <p:spPr>
          <a:xfrm>
            <a:off x="457200" y="864327"/>
            <a:ext cx="8127176" cy="4073194"/>
          </a:xfrm>
          <a:prstGeom prst="rect">
            <a:avLst/>
          </a:prstGeom>
        </p:spPr>
      </p:pic>
      <p:sp>
        <p:nvSpPr>
          <p:cNvPr id="6" name="Rectangle 5">
            <a:extLst>
              <a:ext uri="{FF2B5EF4-FFF2-40B4-BE49-F238E27FC236}">
                <a16:creationId xmlns:a16="http://schemas.microsoft.com/office/drawing/2014/main" id="{DD40B529-3B16-44A0-9A21-5C8A9EBE8B1E}"/>
              </a:ext>
            </a:extLst>
          </p:cNvPr>
          <p:cNvSpPr/>
          <p:nvPr/>
        </p:nvSpPr>
        <p:spPr>
          <a:xfrm>
            <a:off x="457200" y="841963"/>
            <a:ext cx="8127176" cy="889855"/>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243478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56897-5645-48E4-B958-E75A48155B89}"/>
              </a:ext>
            </a:extLst>
          </p:cNvPr>
          <p:cNvPicPr>
            <a:picLocks noChangeAspect="1"/>
          </p:cNvPicPr>
          <p:nvPr/>
        </p:nvPicPr>
        <p:blipFill>
          <a:blip r:embed="rId3"/>
          <a:stretch>
            <a:fillRect/>
          </a:stretch>
        </p:blipFill>
        <p:spPr>
          <a:xfrm>
            <a:off x="336456" y="102671"/>
            <a:ext cx="7495954" cy="4938157"/>
          </a:xfrm>
          <a:prstGeom prst="rect">
            <a:avLst/>
          </a:prstGeom>
        </p:spPr>
      </p:pic>
      <p:sp>
        <p:nvSpPr>
          <p:cNvPr id="2" name="Rectangle 1">
            <a:extLst>
              <a:ext uri="{FF2B5EF4-FFF2-40B4-BE49-F238E27FC236}">
                <a16:creationId xmlns:a16="http://schemas.microsoft.com/office/drawing/2014/main" id="{C87E0CB3-9A51-E6D4-241B-038796E48466}"/>
              </a:ext>
            </a:extLst>
          </p:cNvPr>
          <p:cNvSpPr/>
          <p:nvPr/>
        </p:nvSpPr>
        <p:spPr>
          <a:xfrm>
            <a:off x="3036163" y="102671"/>
            <a:ext cx="1811045" cy="23923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4609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9BF1-FD12-CA6D-C08C-BD5A66EED4A8}"/>
              </a:ext>
            </a:extLst>
          </p:cNvPr>
          <p:cNvSpPr>
            <a:spLocks noGrp="1"/>
          </p:cNvSpPr>
          <p:nvPr>
            <p:ph type="title"/>
          </p:nvPr>
        </p:nvSpPr>
        <p:spPr/>
        <p:txBody>
          <a:bodyPr>
            <a:normAutofit fontScale="90000"/>
          </a:bodyPr>
          <a:lstStyle/>
          <a:p>
            <a:r>
              <a:rPr lang="en-GB" dirty="0"/>
              <a:t>Qualitative data analysis</a:t>
            </a:r>
          </a:p>
        </p:txBody>
      </p:sp>
      <p:sp>
        <p:nvSpPr>
          <p:cNvPr id="3" name="Content Placeholder 2">
            <a:extLst>
              <a:ext uri="{FF2B5EF4-FFF2-40B4-BE49-F238E27FC236}">
                <a16:creationId xmlns:a16="http://schemas.microsoft.com/office/drawing/2014/main" id="{667AABE0-043F-A875-2A2F-E8637CF65C41}"/>
              </a:ext>
            </a:extLst>
          </p:cNvPr>
          <p:cNvSpPr>
            <a:spLocks noGrp="1"/>
          </p:cNvSpPr>
          <p:nvPr>
            <p:ph idx="1"/>
          </p:nvPr>
        </p:nvSpPr>
        <p:spPr>
          <a:xfrm>
            <a:off x="457201" y="805411"/>
            <a:ext cx="5264090" cy="4055479"/>
          </a:xfrm>
        </p:spPr>
        <p:txBody>
          <a:bodyPr>
            <a:normAutofit lnSpcReduction="10000"/>
          </a:bodyPr>
          <a:lstStyle/>
          <a:p>
            <a:r>
              <a:rPr lang="en-GB" sz="1800" b="0" i="0" u="none" strike="noStrike" baseline="0" dirty="0">
                <a:solidFill>
                  <a:srgbClr val="6F6F6F"/>
                </a:solidFill>
                <a:latin typeface="Palatino Linotype" panose="02040502050505030304" pitchFamily="18" charset="0"/>
              </a:rPr>
              <a:t>We have two tasks after we have gathered our data, namely to reduce our data to something we can manage, and to </a:t>
            </a:r>
            <a:r>
              <a:rPr lang="en-GB" sz="1800" b="0" i="0" u="none" strike="noStrike" baseline="0" dirty="0" err="1">
                <a:solidFill>
                  <a:srgbClr val="6F6F6F"/>
                </a:solidFill>
                <a:latin typeface="Palatino Linotype" panose="02040502050505030304" pitchFamily="18" charset="0"/>
              </a:rPr>
              <a:t>analyze</a:t>
            </a:r>
            <a:r>
              <a:rPr lang="en-GB" sz="1800" b="0" i="0" u="none" strike="noStrike" baseline="0" dirty="0">
                <a:solidFill>
                  <a:srgbClr val="6F6F6F"/>
                </a:solidFill>
                <a:latin typeface="Palatino Linotype" panose="02040502050505030304" pitchFamily="18" charset="0"/>
              </a:rPr>
              <a:t> our data in meaningful ways (</a:t>
            </a:r>
            <a:r>
              <a:rPr lang="en-GB" sz="1800" b="0" i="0" u="none" strike="noStrike" baseline="0" dirty="0" err="1">
                <a:solidFill>
                  <a:srgbClr val="CC7900"/>
                </a:solidFill>
                <a:latin typeface="Palatino Linotype" panose="02040502050505030304" pitchFamily="18" charset="0"/>
              </a:rPr>
              <a:t>Luker</a:t>
            </a:r>
            <a:r>
              <a:rPr lang="en-GB" sz="1800" b="0" i="0" u="none" strike="noStrike" baseline="0" dirty="0">
                <a:solidFill>
                  <a:srgbClr val="CC7900"/>
                </a:solidFill>
                <a:latin typeface="Palatino Linotype" panose="02040502050505030304" pitchFamily="18" charset="0"/>
              </a:rPr>
              <a:t> 2008:198–99)</a:t>
            </a:r>
          </a:p>
          <a:p>
            <a:r>
              <a:rPr lang="en-GB" sz="1800" b="0" i="0" u="none" strike="noStrike" baseline="0" dirty="0">
                <a:solidFill>
                  <a:srgbClr val="6F6F6F"/>
                </a:solidFill>
                <a:latin typeface="Palatino Linotype" panose="02040502050505030304" pitchFamily="18" charset="0"/>
              </a:rPr>
              <a:t>As we contemplate that first interview, or set of field notes, or focus group experience, or day in the archives, we need to remind ourselves that our most important job today (and all subsequent days) is </a:t>
            </a:r>
            <a:r>
              <a:rPr lang="en-GB" sz="1800" b="1" i="1" u="none" strike="noStrike" baseline="0" dirty="0">
                <a:solidFill>
                  <a:srgbClr val="6F6F6F"/>
                </a:solidFill>
                <a:latin typeface="Palatino Linotype" panose="02040502050505030304" pitchFamily="18" charset="0"/>
              </a:rPr>
              <a:t>pattern recognition    </a:t>
            </a:r>
            <a:r>
              <a:rPr lang="en-GB" sz="1800" dirty="0">
                <a:solidFill>
                  <a:srgbClr val="6F6F6F"/>
                </a:solidFill>
                <a:latin typeface="Palatino Linotype" panose="02040502050505030304" pitchFamily="18" charset="0"/>
              </a:rPr>
              <a:t>(</a:t>
            </a:r>
            <a:r>
              <a:rPr lang="en-GB" sz="1800" b="0" i="0" u="none" strike="noStrike" baseline="0" dirty="0" err="1">
                <a:solidFill>
                  <a:srgbClr val="CC7900"/>
                </a:solidFill>
                <a:latin typeface="Palatino Linotype" panose="02040502050505030304" pitchFamily="18" charset="0"/>
              </a:rPr>
              <a:t>Luker</a:t>
            </a:r>
            <a:r>
              <a:rPr lang="en-GB" sz="1800" b="0" i="0" u="none" strike="noStrike" baseline="0" dirty="0">
                <a:solidFill>
                  <a:srgbClr val="CC7900"/>
                </a:solidFill>
                <a:latin typeface="Palatino Linotype" panose="02040502050505030304" pitchFamily="18" charset="0"/>
              </a:rPr>
              <a:t> 2008:199)</a:t>
            </a:r>
            <a:r>
              <a:rPr lang="en-GB" sz="1800" dirty="0">
                <a:solidFill>
                  <a:srgbClr val="6F6F6F"/>
                </a:solidFill>
                <a:latin typeface="Palatino Linotype" panose="02040502050505030304" pitchFamily="18" charset="0"/>
              </a:rPr>
              <a:t> </a:t>
            </a:r>
          </a:p>
          <a:p>
            <a:r>
              <a:rPr lang="en-GB" sz="1800" dirty="0">
                <a:solidFill>
                  <a:srgbClr val="6F6F6F"/>
                </a:solidFill>
                <a:latin typeface="Palatino Linotype" panose="02040502050505030304" pitchFamily="18" charset="0"/>
              </a:rPr>
              <a:t>Analysis involves a constant moving back and forward between the entire data set, the coded extracts of data that you are analysing, and the analysis of the data that you are producing (</a:t>
            </a:r>
            <a:r>
              <a:rPr lang="en-GB" sz="1800" dirty="0">
                <a:solidFill>
                  <a:srgbClr val="CC7900"/>
                </a:solidFill>
                <a:latin typeface="Palatino Linotype" panose="02040502050505030304" pitchFamily="18" charset="0"/>
              </a:rPr>
              <a:t>Braun and Clarke 2013)</a:t>
            </a:r>
          </a:p>
          <a:p>
            <a:endParaRPr lang="en-GB" sz="1800" dirty="0"/>
          </a:p>
        </p:txBody>
      </p:sp>
      <p:sp>
        <p:nvSpPr>
          <p:cNvPr id="4" name="Footer Placeholder 3">
            <a:extLst>
              <a:ext uri="{FF2B5EF4-FFF2-40B4-BE49-F238E27FC236}">
                <a16:creationId xmlns:a16="http://schemas.microsoft.com/office/drawing/2014/main" id="{0CA93CAD-20F5-DE2C-20A3-44BA71593C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EECB689-28EE-92FD-25B2-6FBCC58F5658}"/>
              </a:ext>
            </a:extLst>
          </p:cNvPr>
          <p:cNvSpPr>
            <a:spLocks noGrp="1"/>
          </p:cNvSpPr>
          <p:nvPr>
            <p:ph type="sldNum" sz="quarter" idx="12"/>
          </p:nvPr>
        </p:nvSpPr>
        <p:spPr/>
        <p:txBody>
          <a:bodyPr/>
          <a:lstStyle/>
          <a:p>
            <a:r>
              <a:rPr lang="en-US"/>
              <a:t>Slide </a:t>
            </a:r>
            <a:fld id="{C5EF2332-01BF-834F-8236-50238282D533}" type="slidenum">
              <a:rPr lang="en-US" smtClean="0"/>
              <a:pPr/>
              <a:t>3</a:t>
            </a:fld>
            <a:endParaRPr lang="en-US" dirty="0"/>
          </a:p>
        </p:txBody>
      </p:sp>
      <p:pic>
        <p:nvPicPr>
          <p:cNvPr id="7" name="Picture 6">
            <a:extLst>
              <a:ext uri="{FF2B5EF4-FFF2-40B4-BE49-F238E27FC236}">
                <a16:creationId xmlns:a16="http://schemas.microsoft.com/office/drawing/2014/main" id="{E9FA7FB8-9788-CFB3-AE66-5EE0D07C8913}"/>
              </a:ext>
            </a:extLst>
          </p:cNvPr>
          <p:cNvPicPr>
            <a:picLocks noChangeAspect="1"/>
          </p:cNvPicPr>
          <p:nvPr/>
        </p:nvPicPr>
        <p:blipFill>
          <a:blip r:embed="rId3"/>
          <a:stretch>
            <a:fillRect/>
          </a:stretch>
        </p:blipFill>
        <p:spPr>
          <a:xfrm>
            <a:off x="5721291" y="805411"/>
            <a:ext cx="3017935" cy="3532677"/>
          </a:xfrm>
          <a:prstGeom prst="rect">
            <a:avLst/>
          </a:prstGeom>
        </p:spPr>
      </p:pic>
    </p:spTree>
    <p:extLst>
      <p:ext uri="{BB962C8B-B14F-4D97-AF65-F5344CB8AC3E}">
        <p14:creationId xmlns:p14="http://schemas.microsoft.com/office/powerpoint/2010/main" val="1699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846BE-4A4F-4CE3-B98A-3AB581297DBF}"/>
              </a:ext>
            </a:extLst>
          </p:cNvPr>
          <p:cNvPicPr>
            <a:picLocks noChangeAspect="1"/>
          </p:cNvPicPr>
          <p:nvPr/>
        </p:nvPicPr>
        <p:blipFill rotWithShape="1">
          <a:blip r:embed="rId2"/>
          <a:srcRect b="10000"/>
          <a:stretch/>
        </p:blipFill>
        <p:spPr>
          <a:xfrm>
            <a:off x="186431" y="544312"/>
            <a:ext cx="7741328" cy="4354498"/>
          </a:xfrm>
          <a:prstGeom prst="rect">
            <a:avLst/>
          </a:prstGeom>
        </p:spPr>
      </p:pic>
    </p:spTree>
    <p:extLst>
      <p:ext uri="{BB962C8B-B14F-4D97-AF65-F5344CB8AC3E}">
        <p14:creationId xmlns:p14="http://schemas.microsoft.com/office/powerpoint/2010/main" val="209418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846BE-4A4F-4CE3-B98A-3AB581297DBF}"/>
              </a:ext>
            </a:extLst>
          </p:cNvPr>
          <p:cNvPicPr>
            <a:picLocks noChangeAspect="1"/>
          </p:cNvPicPr>
          <p:nvPr/>
        </p:nvPicPr>
        <p:blipFill rotWithShape="1">
          <a:blip r:embed="rId3">
            <a:alphaModFix amt="20000"/>
          </a:blip>
          <a:srcRect b="10000"/>
          <a:stretch/>
        </p:blipFill>
        <p:spPr>
          <a:xfrm>
            <a:off x="186431" y="544312"/>
            <a:ext cx="7741328" cy="4354498"/>
          </a:xfrm>
          <a:prstGeom prst="rect">
            <a:avLst/>
          </a:prstGeom>
        </p:spPr>
      </p:pic>
      <p:pic>
        <p:nvPicPr>
          <p:cNvPr id="3" name="Picture 2">
            <a:extLst>
              <a:ext uri="{FF2B5EF4-FFF2-40B4-BE49-F238E27FC236}">
                <a16:creationId xmlns:a16="http://schemas.microsoft.com/office/drawing/2014/main" id="{5113CEC4-1075-31EC-76AB-B0360E1AF45B}"/>
              </a:ext>
            </a:extLst>
          </p:cNvPr>
          <p:cNvPicPr>
            <a:picLocks noChangeAspect="1"/>
          </p:cNvPicPr>
          <p:nvPr/>
        </p:nvPicPr>
        <p:blipFill>
          <a:blip r:embed="rId4"/>
          <a:stretch>
            <a:fillRect/>
          </a:stretch>
        </p:blipFill>
        <p:spPr>
          <a:xfrm>
            <a:off x="1934976" y="1089457"/>
            <a:ext cx="5274047" cy="3264208"/>
          </a:xfrm>
          <a:prstGeom prst="rect">
            <a:avLst/>
          </a:prstGeom>
        </p:spPr>
      </p:pic>
    </p:spTree>
    <p:extLst>
      <p:ext uri="{BB962C8B-B14F-4D97-AF65-F5344CB8AC3E}">
        <p14:creationId xmlns:p14="http://schemas.microsoft.com/office/powerpoint/2010/main" val="1716097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60DD9-6D63-47B0-80F5-72C03FE9E0A1}"/>
              </a:ext>
            </a:extLst>
          </p:cNvPr>
          <p:cNvPicPr>
            <a:picLocks noChangeAspect="1"/>
          </p:cNvPicPr>
          <p:nvPr/>
        </p:nvPicPr>
        <p:blipFill>
          <a:blip r:embed="rId2"/>
          <a:stretch>
            <a:fillRect/>
          </a:stretch>
        </p:blipFill>
        <p:spPr>
          <a:xfrm>
            <a:off x="442848" y="193978"/>
            <a:ext cx="5320644" cy="4755544"/>
          </a:xfrm>
          <a:prstGeom prst="rect">
            <a:avLst/>
          </a:prstGeom>
        </p:spPr>
      </p:pic>
    </p:spTree>
    <p:extLst>
      <p:ext uri="{BB962C8B-B14F-4D97-AF65-F5344CB8AC3E}">
        <p14:creationId xmlns:p14="http://schemas.microsoft.com/office/powerpoint/2010/main" val="346663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60DD9-6D63-47B0-80F5-72C03FE9E0A1}"/>
              </a:ext>
            </a:extLst>
          </p:cNvPr>
          <p:cNvPicPr>
            <a:picLocks noChangeAspect="1"/>
          </p:cNvPicPr>
          <p:nvPr/>
        </p:nvPicPr>
        <p:blipFill>
          <a:blip r:embed="rId3">
            <a:alphaModFix amt="35000"/>
          </a:blip>
          <a:stretch>
            <a:fillRect/>
          </a:stretch>
        </p:blipFill>
        <p:spPr>
          <a:xfrm>
            <a:off x="442848" y="193978"/>
            <a:ext cx="5320644" cy="4755544"/>
          </a:xfrm>
          <a:prstGeom prst="rect">
            <a:avLst/>
          </a:prstGeom>
        </p:spPr>
      </p:pic>
      <p:pic>
        <p:nvPicPr>
          <p:cNvPr id="2" name="Picture 1">
            <a:extLst>
              <a:ext uri="{FF2B5EF4-FFF2-40B4-BE49-F238E27FC236}">
                <a16:creationId xmlns:a16="http://schemas.microsoft.com/office/drawing/2014/main" id="{05F4A6AF-EEB5-F5F9-29EC-9A77633644E9}"/>
              </a:ext>
            </a:extLst>
          </p:cNvPr>
          <p:cNvPicPr>
            <a:picLocks noChangeAspect="1"/>
          </p:cNvPicPr>
          <p:nvPr/>
        </p:nvPicPr>
        <p:blipFill>
          <a:blip r:embed="rId4"/>
          <a:stretch>
            <a:fillRect/>
          </a:stretch>
        </p:blipFill>
        <p:spPr>
          <a:xfrm>
            <a:off x="2610035" y="1077384"/>
            <a:ext cx="6091117" cy="3736151"/>
          </a:xfrm>
          <a:prstGeom prst="rect">
            <a:avLst/>
          </a:prstGeom>
        </p:spPr>
      </p:pic>
    </p:spTree>
    <p:extLst>
      <p:ext uri="{BB962C8B-B14F-4D97-AF65-F5344CB8AC3E}">
        <p14:creationId xmlns:p14="http://schemas.microsoft.com/office/powerpoint/2010/main" val="379000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pic>
        <p:nvPicPr>
          <p:cNvPr id="5" name="Picture 4">
            <a:extLst>
              <a:ext uri="{FF2B5EF4-FFF2-40B4-BE49-F238E27FC236}">
                <a16:creationId xmlns:a16="http://schemas.microsoft.com/office/drawing/2014/main" id="{BB8D0C21-F1A6-4A26-9987-05F6660B0881}"/>
              </a:ext>
            </a:extLst>
          </p:cNvPr>
          <p:cNvPicPr>
            <a:picLocks noChangeAspect="1"/>
          </p:cNvPicPr>
          <p:nvPr/>
        </p:nvPicPr>
        <p:blipFill>
          <a:blip r:embed="rId3"/>
          <a:stretch>
            <a:fillRect/>
          </a:stretch>
        </p:blipFill>
        <p:spPr>
          <a:xfrm>
            <a:off x="457200" y="786647"/>
            <a:ext cx="8282169" cy="4150874"/>
          </a:xfrm>
          <a:prstGeom prst="rect">
            <a:avLst/>
          </a:prstGeom>
        </p:spPr>
      </p:pic>
      <p:sp>
        <p:nvSpPr>
          <p:cNvPr id="6" name="Rectangle 5">
            <a:extLst>
              <a:ext uri="{FF2B5EF4-FFF2-40B4-BE49-F238E27FC236}">
                <a16:creationId xmlns:a16="http://schemas.microsoft.com/office/drawing/2014/main" id="{DD40B529-3B16-44A0-9A21-5C8A9EBE8B1E}"/>
              </a:ext>
            </a:extLst>
          </p:cNvPr>
          <p:cNvSpPr/>
          <p:nvPr/>
        </p:nvSpPr>
        <p:spPr>
          <a:xfrm>
            <a:off x="404630" y="3230099"/>
            <a:ext cx="8282169" cy="1707422"/>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1623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pic>
        <p:nvPicPr>
          <p:cNvPr id="4" name="Picture 3">
            <a:extLst>
              <a:ext uri="{FF2B5EF4-FFF2-40B4-BE49-F238E27FC236}">
                <a16:creationId xmlns:a16="http://schemas.microsoft.com/office/drawing/2014/main" id="{732CA5D9-95DF-6596-3C64-346AFED3880C}"/>
              </a:ext>
            </a:extLst>
          </p:cNvPr>
          <p:cNvPicPr>
            <a:picLocks noChangeAspect="1"/>
          </p:cNvPicPr>
          <p:nvPr/>
        </p:nvPicPr>
        <p:blipFill>
          <a:blip r:embed="rId3"/>
          <a:stretch>
            <a:fillRect/>
          </a:stretch>
        </p:blipFill>
        <p:spPr>
          <a:xfrm>
            <a:off x="457200" y="692936"/>
            <a:ext cx="6262255" cy="4194936"/>
          </a:xfrm>
          <a:prstGeom prst="rect">
            <a:avLst/>
          </a:prstGeom>
        </p:spPr>
      </p:pic>
    </p:spTree>
    <p:extLst>
      <p:ext uri="{BB962C8B-B14F-4D97-AF65-F5344CB8AC3E}">
        <p14:creationId xmlns:p14="http://schemas.microsoft.com/office/powerpoint/2010/main" val="161250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pic>
        <p:nvPicPr>
          <p:cNvPr id="6" name="Picture 5">
            <a:extLst>
              <a:ext uri="{FF2B5EF4-FFF2-40B4-BE49-F238E27FC236}">
                <a16:creationId xmlns:a16="http://schemas.microsoft.com/office/drawing/2014/main" id="{8ECB34FF-0152-508E-76C7-A97703589EFE}"/>
              </a:ext>
            </a:extLst>
          </p:cNvPr>
          <p:cNvPicPr>
            <a:picLocks noChangeAspect="1"/>
          </p:cNvPicPr>
          <p:nvPr/>
        </p:nvPicPr>
        <p:blipFill>
          <a:blip r:embed="rId3"/>
          <a:stretch>
            <a:fillRect/>
          </a:stretch>
        </p:blipFill>
        <p:spPr>
          <a:xfrm>
            <a:off x="539382" y="653901"/>
            <a:ext cx="7074925" cy="3720148"/>
          </a:xfrm>
          <a:prstGeom prst="rect">
            <a:avLst/>
          </a:prstGeom>
        </p:spPr>
      </p:pic>
      <p:pic>
        <p:nvPicPr>
          <p:cNvPr id="7" name="Picture 6">
            <a:extLst>
              <a:ext uri="{FF2B5EF4-FFF2-40B4-BE49-F238E27FC236}">
                <a16:creationId xmlns:a16="http://schemas.microsoft.com/office/drawing/2014/main" id="{F86CDF67-DA8C-E377-EEC0-A3887C855827}"/>
              </a:ext>
            </a:extLst>
          </p:cNvPr>
          <p:cNvPicPr>
            <a:picLocks noChangeAspect="1"/>
          </p:cNvPicPr>
          <p:nvPr/>
        </p:nvPicPr>
        <p:blipFill>
          <a:blip r:embed="rId4"/>
          <a:stretch>
            <a:fillRect/>
          </a:stretch>
        </p:blipFill>
        <p:spPr>
          <a:xfrm>
            <a:off x="466678" y="4165935"/>
            <a:ext cx="7257995" cy="771586"/>
          </a:xfrm>
          <a:prstGeom prst="rect">
            <a:avLst/>
          </a:prstGeom>
        </p:spPr>
      </p:pic>
      <p:sp>
        <p:nvSpPr>
          <p:cNvPr id="8" name="Rectangle 7">
            <a:extLst>
              <a:ext uri="{FF2B5EF4-FFF2-40B4-BE49-F238E27FC236}">
                <a16:creationId xmlns:a16="http://schemas.microsoft.com/office/drawing/2014/main" id="{417999CF-BD70-FDE5-6376-BE9964AA1BC9}"/>
              </a:ext>
            </a:extLst>
          </p:cNvPr>
          <p:cNvSpPr/>
          <p:nvPr/>
        </p:nvSpPr>
        <p:spPr>
          <a:xfrm>
            <a:off x="391243" y="2784764"/>
            <a:ext cx="7408866" cy="264443"/>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8">
            <a:extLst>
              <a:ext uri="{FF2B5EF4-FFF2-40B4-BE49-F238E27FC236}">
                <a16:creationId xmlns:a16="http://schemas.microsoft.com/office/drawing/2014/main" id="{6977E179-4557-8EB1-133A-30E13857915F}"/>
              </a:ext>
            </a:extLst>
          </p:cNvPr>
          <p:cNvSpPr/>
          <p:nvPr/>
        </p:nvSpPr>
        <p:spPr>
          <a:xfrm>
            <a:off x="391243" y="4106019"/>
            <a:ext cx="7408866" cy="831502"/>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a:extLst>
              <a:ext uri="{FF2B5EF4-FFF2-40B4-BE49-F238E27FC236}">
                <a16:creationId xmlns:a16="http://schemas.microsoft.com/office/drawing/2014/main" id="{0CC48994-E238-C9DE-604D-45D668971194}"/>
              </a:ext>
            </a:extLst>
          </p:cNvPr>
          <p:cNvSpPr/>
          <p:nvPr/>
        </p:nvSpPr>
        <p:spPr>
          <a:xfrm>
            <a:off x="391243" y="3811618"/>
            <a:ext cx="7408866" cy="264443"/>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66884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pic>
        <p:nvPicPr>
          <p:cNvPr id="3" name="Picture 2">
            <a:extLst>
              <a:ext uri="{FF2B5EF4-FFF2-40B4-BE49-F238E27FC236}">
                <a16:creationId xmlns:a16="http://schemas.microsoft.com/office/drawing/2014/main" id="{D60C1B35-D427-322D-ABFF-5050D14E3808}"/>
              </a:ext>
            </a:extLst>
          </p:cNvPr>
          <p:cNvPicPr>
            <a:picLocks noChangeAspect="1"/>
          </p:cNvPicPr>
          <p:nvPr/>
        </p:nvPicPr>
        <p:blipFill>
          <a:blip r:embed="rId3"/>
          <a:stretch>
            <a:fillRect/>
          </a:stretch>
        </p:blipFill>
        <p:spPr>
          <a:xfrm>
            <a:off x="457201" y="814952"/>
            <a:ext cx="6902446" cy="3382922"/>
          </a:xfrm>
          <a:prstGeom prst="rect">
            <a:avLst/>
          </a:prstGeom>
        </p:spPr>
      </p:pic>
      <p:sp>
        <p:nvSpPr>
          <p:cNvPr id="4" name="Rectangle 3">
            <a:extLst>
              <a:ext uri="{FF2B5EF4-FFF2-40B4-BE49-F238E27FC236}">
                <a16:creationId xmlns:a16="http://schemas.microsoft.com/office/drawing/2014/main" id="{5ABDF961-DC77-5461-7027-82904CF8A771}"/>
              </a:ext>
            </a:extLst>
          </p:cNvPr>
          <p:cNvSpPr/>
          <p:nvPr/>
        </p:nvSpPr>
        <p:spPr>
          <a:xfrm>
            <a:off x="457200" y="2148448"/>
            <a:ext cx="6723926" cy="118021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4385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614613-672B-01F3-B680-E016F6C38E8D}"/>
              </a:ext>
            </a:extLst>
          </p:cNvPr>
          <p:cNvPicPr>
            <a:picLocks noChangeAspect="1"/>
          </p:cNvPicPr>
          <p:nvPr/>
        </p:nvPicPr>
        <p:blipFill>
          <a:blip r:embed="rId3"/>
          <a:stretch>
            <a:fillRect/>
          </a:stretch>
        </p:blipFill>
        <p:spPr>
          <a:xfrm>
            <a:off x="533398" y="2111902"/>
            <a:ext cx="5860473" cy="2780954"/>
          </a:xfrm>
          <a:prstGeom prst="rect">
            <a:avLst/>
          </a:prstGeom>
        </p:spPr>
      </p:pic>
      <p:pic>
        <p:nvPicPr>
          <p:cNvPr id="4" name="Picture 3">
            <a:extLst>
              <a:ext uri="{FF2B5EF4-FFF2-40B4-BE49-F238E27FC236}">
                <a16:creationId xmlns:a16="http://schemas.microsoft.com/office/drawing/2014/main" id="{02B591DC-A80E-404F-EE70-37EB16E9CFA2}"/>
              </a:ext>
            </a:extLst>
          </p:cNvPr>
          <p:cNvPicPr>
            <a:picLocks noChangeAspect="1"/>
          </p:cNvPicPr>
          <p:nvPr/>
        </p:nvPicPr>
        <p:blipFill rotWithShape="1">
          <a:blip r:embed="rId4"/>
          <a:srcRect b="8031"/>
          <a:stretch/>
        </p:blipFill>
        <p:spPr>
          <a:xfrm>
            <a:off x="457199" y="812517"/>
            <a:ext cx="6012873" cy="1299385"/>
          </a:xfrm>
          <a:prstGeom prst="rect">
            <a:avLst/>
          </a:prstGeom>
        </p:spPr>
      </p:pic>
      <p:sp>
        <p:nvSpPr>
          <p:cNvPr id="2" name="Title 1">
            <a:extLst>
              <a:ext uri="{FF2B5EF4-FFF2-40B4-BE49-F238E27FC236}">
                <a16:creationId xmlns:a16="http://schemas.microsoft.com/office/drawing/2014/main" id="{2F46AF36-A7A1-475A-AAE1-0B677F790B00}"/>
              </a:ext>
            </a:extLst>
          </p:cNvPr>
          <p:cNvSpPr>
            <a:spLocks noGrp="1"/>
          </p:cNvSpPr>
          <p:nvPr>
            <p:ph type="title"/>
          </p:nvPr>
        </p:nvSpPr>
        <p:spPr/>
        <p:txBody>
          <a:bodyPr>
            <a:normAutofit fontScale="90000"/>
          </a:bodyPr>
          <a:lstStyle/>
          <a:p>
            <a:r>
              <a:rPr lang="en-GB" dirty="0"/>
              <a:t>Thematic analysis results</a:t>
            </a:r>
          </a:p>
        </p:txBody>
      </p:sp>
      <p:sp>
        <p:nvSpPr>
          <p:cNvPr id="11" name="Rectangle 10">
            <a:extLst>
              <a:ext uri="{FF2B5EF4-FFF2-40B4-BE49-F238E27FC236}">
                <a16:creationId xmlns:a16="http://schemas.microsoft.com/office/drawing/2014/main" id="{C418FDE2-D21D-0482-76DA-E5A689020F20}"/>
              </a:ext>
            </a:extLst>
          </p:cNvPr>
          <p:cNvSpPr/>
          <p:nvPr/>
        </p:nvSpPr>
        <p:spPr>
          <a:xfrm>
            <a:off x="391243" y="2571750"/>
            <a:ext cx="6536030" cy="2365771"/>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63367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8753C-B236-7037-FA1E-4F73B99052FE}"/>
              </a:ext>
            </a:extLst>
          </p:cNvPr>
          <p:cNvSpPr>
            <a:spLocks noGrp="1"/>
          </p:cNvSpPr>
          <p:nvPr>
            <p:ph type="title"/>
          </p:nvPr>
        </p:nvSpPr>
        <p:spPr/>
        <p:txBody>
          <a:bodyPr>
            <a:normAutofit fontScale="90000"/>
          </a:bodyPr>
          <a:lstStyle/>
          <a:p>
            <a:r>
              <a:rPr lang="en-GB" dirty="0"/>
              <a:t>Conclusion</a:t>
            </a:r>
          </a:p>
        </p:txBody>
      </p:sp>
      <p:sp>
        <p:nvSpPr>
          <p:cNvPr id="4" name="Footer Placeholder 3">
            <a:extLst>
              <a:ext uri="{FF2B5EF4-FFF2-40B4-BE49-F238E27FC236}">
                <a16:creationId xmlns:a16="http://schemas.microsoft.com/office/drawing/2014/main" id="{708C2AB3-64AD-2897-92F4-DB37D58B3F7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BB36FAA-CF18-5F21-E418-7B4967C3A9EF}"/>
              </a:ext>
            </a:extLst>
          </p:cNvPr>
          <p:cNvSpPr>
            <a:spLocks noGrp="1"/>
          </p:cNvSpPr>
          <p:nvPr>
            <p:ph type="sldNum" sz="quarter" idx="12"/>
          </p:nvPr>
        </p:nvSpPr>
        <p:spPr/>
        <p:txBody>
          <a:bodyPr/>
          <a:lstStyle/>
          <a:p>
            <a:r>
              <a:rPr lang="en-US"/>
              <a:t>Slide </a:t>
            </a:r>
            <a:fld id="{C5EF2332-01BF-834F-8236-50238282D533}" type="slidenum">
              <a:rPr lang="en-US" smtClean="0"/>
              <a:pPr/>
              <a:t>39</a:t>
            </a:fld>
            <a:endParaRPr lang="en-US" dirty="0"/>
          </a:p>
        </p:txBody>
      </p:sp>
      <p:pic>
        <p:nvPicPr>
          <p:cNvPr id="9" name="Picture 8">
            <a:extLst>
              <a:ext uri="{FF2B5EF4-FFF2-40B4-BE49-F238E27FC236}">
                <a16:creationId xmlns:a16="http://schemas.microsoft.com/office/drawing/2014/main" id="{F2C29FC3-66E5-1A61-27E8-D785B011F3A1}"/>
              </a:ext>
            </a:extLst>
          </p:cNvPr>
          <p:cNvPicPr>
            <a:picLocks noChangeAspect="1"/>
          </p:cNvPicPr>
          <p:nvPr/>
        </p:nvPicPr>
        <p:blipFill>
          <a:blip r:embed="rId3"/>
          <a:stretch>
            <a:fillRect/>
          </a:stretch>
        </p:blipFill>
        <p:spPr>
          <a:xfrm>
            <a:off x="457200" y="875312"/>
            <a:ext cx="7430322" cy="3752499"/>
          </a:xfrm>
          <a:prstGeom prst="rect">
            <a:avLst/>
          </a:prstGeom>
        </p:spPr>
      </p:pic>
      <p:sp>
        <p:nvSpPr>
          <p:cNvPr id="10" name="Rectangle 9">
            <a:extLst>
              <a:ext uri="{FF2B5EF4-FFF2-40B4-BE49-F238E27FC236}">
                <a16:creationId xmlns:a16="http://schemas.microsoft.com/office/drawing/2014/main" id="{F9029986-34F8-BCD4-F6AA-0FDD7FA834DF}"/>
              </a:ext>
            </a:extLst>
          </p:cNvPr>
          <p:cNvSpPr/>
          <p:nvPr/>
        </p:nvSpPr>
        <p:spPr>
          <a:xfrm>
            <a:off x="457200" y="875312"/>
            <a:ext cx="7532376" cy="749302"/>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0CFC95C2-45A0-697D-F4FE-23AD54BC89AF}"/>
              </a:ext>
            </a:extLst>
          </p:cNvPr>
          <p:cNvSpPr/>
          <p:nvPr/>
        </p:nvSpPr>
        <p:spPr>
          <a:xfrm>
            <a:off x="457200" y="1364438"/>
            <a:ext cx="7532376" cy="1207311"/>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a:extLst>
              <a:ext uri="{FF2B5EF4-FFF2-40B4-BE49-F238E27FC236}">
                <a16:creationId xmlns:a16="http://schemas.microsoft.com/office/drawing/2014/main" id="{54FB209D-8F57-8F8D-5D59-8559AE622D3A}"/>
              </a:ext>
            </a:extLst>
          </p:cNvPr>
          <p:cNvSpPr/>
          <p:nvPr/>
        </p:nvSpPr>
        <p:spPr>
          <a:xfrm>
            <a:off x="457200" y="2841517"/>
            <a:ext cx="7532376" cy="1002514"/>
          </a:xfrm>
          <a:prstGeom prst="rect">
            <a:avLst/>
          </a:prstGeom>
          <a:solidFill>
            <a:srgbClr val="E48312">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78313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5CB-E802-6A50-5530-2B16E4D3C9FC}"/>
              </a:ext>
            </a:extLst>
          </p:cNvPr>
          <p:cNvSpPr>
            <a:spLocks noGrp="1"/>
          </p:cNvSpPr>
          <p:nvPr>
            <p:ph type="title"/>
          </p:nvPr>
        </p:nvSpPr>
        <p:spPr/>
        <p:txBody>
          <a:bodyPr>
            <a:normAutofit fontScale="90000"/>
          </a:bodyPr>
          <a:lstStyle/>
          <a:p>
            <a:r>
              <a:rPr lang="en-GB" dirty="0"/>
              <a:t>Thematic analysis</a:t>
            </a:r>
          </a:p>
        </p:txBody>
      </p:sp>
      <p:sp>
        <p:nvSpPr>
          <p:cNvPr id="3" name="Content Placeholder 2">
            <a:extLst>
              <a:ext uri="{FF2B5EF4-FFF2-40B4-BE49-F238E27FC236}">
                <a16:creationId xmlns:a16="http://schemas.microsoft.com/office/drawing/2014/main" id="{FBD4DD79-F945-5742-4EC6-4C7616651A3C}"/>
              </a:ext>
            </a:extLst>
          </p:cNvPr>
          <p:cNvSpPr>
            <a:spLocks noGrp="1"/>
          </p:cNvSpPr>
          <p:nvPr>
            <p:ph idx="1"/>
          </p:nvPr>
        </p:nvSpPr>
        <p:spPr>
          <a:xfrm>
            <a:off x="457200" y="805411"/>
            <a:ext cx="5029200" cy="4055479"/>
          </a:xfrm>
        </p:spPr>
        <p:txBody>
          <a:bodyPr>
            <a:normAutofit fontScale="92500"/>
          </a:bodyPr>
          <a:lstStyle/>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Familiarize yourself with your </a:t>
            </a:r>
            <a:r>
              <a:rPr lang="en-GB" sz="2400" b="1" i="0" u="none" strike="noStrike" baseline="0" dirty="0">
                <a:solidFill>
                  <a:srgbClr val="212121"/>
                </a:solidFill>
                <a:latin typeface="Palatino Linotype" panose="02040502050505030304" pitchFamily="18" charset="0"/>
              </a:rPr>
              <a:t>data </a:t>
            </a:r>
          </a:p>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Assign preliminary </a:t>
            </a:r>
            <a:r>
              <a:rPr lang="en-GB" sz="2400" b="1" i="0" u="none" strike="noStrike" baseline="0" dirty="0">
                <a:solidFill>
                  <a:srgbClr val="212121"/>
                </a:solidFill>
                <a:latin typeface="Palatino Linotype" panose="02040502050505030304" pitchFamily="18" charset="0"/>
              </a:rPr>
              <a:t>codes </a:t>
            </a:r>
            <a:r>
              <a:rPr lang="en-GB" sz="2400" b="0" i="0" u="none" strike="noStrike" baseline="0" dirty="0">
                <a:solidFill>
                  <a:srgbClr val="212121"/>
                </a:solidFill>
                <a:latin typeface="Palatino Linotype" panose="02040502050505030304" pitchFamily="18" charset="0"/>
              </a:rPr>
              <a:t>to your data in order to </a:t>
            </a:r>
            <a:r>
              <a:rPr lang="en-GB" sz="2400" b="1" i="0" u="none" strike="noStrike" baseline="0" dirty="0">
                <a:solidFill>
                  <a:srgbClr val="212121"/>
                </a:solidFill>
                <a:latin typeface="Palatino Linotype" panose="02040502050505030304" pitchFamily="18" charset="0"/>
              </a:rPr>
              <a:t>describe </a:t>
            </a:r>
            <a:r>
              <a:rPr lang="en-GB" sz="2400" b="0" i="0" u="none" strike="noStrike" baseline="0" dirty="0">
                <a:solidFill>
                  <a:srgbClr val="212121"/>
                </a:solidFill>
                <a:latin typeface="Palatino Linotype" panose="02040502050505030304" pitchFamily="18" charset="0"/>
              </a:rPr>
              <a:t>the content </a:t>
            </a:r>
          </a:p>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Search for </a:t>
            </a:r>
            <a:r>
              <a:rPr lang="en-GB" sz="2400" b="1" i="0" u="none" strike="noStrike" baseline="0" dirty="0">
                <a:solidFill>
                  <a:srgbClr val="212121"/>
                </a:solidFill>
                <a:latin typeface="Palatino Linotype" panose="02040502050505030304" pitchFamily="18" charset="0"/>
              </a:rPr>
              <a:t>patterns </a:t>
            </a:r>
            <a:r>
              <a:rPr lang="en-GB" sz="2400" b="0" i="0" u="none" strike="noStrike" baseline="0" dirty="0">
                <a:solidFill>
                  <a:srgbClr val="212121"/>
                </a:solidFill>
                <a:latin typeface="Palatino Linotype" panose="02040502050505030304" pitchFamily="18" charset="0"/>
              </a:rPr>
              <a:t>or </a:t>
            </a:r>
            <a:r>
              <a:rPr lang="en-GB" sz="2400" b="1" i="0" u="none" strike="noStrike" baseline="0" dirty="0">
                <a:solidFill>
                  <a:srgbClr val="212121"/>
                </a:solidFill>
                <a:latin typeface="Palatino Linotype" panose="02040502050505030304" pitchFamily="18" charset="0"/>
              </a:rPr>
              <a:t>themes </a:t>
            </a:r>
            <a:r>
              <a:rPr lang="en-GB" sz="2400" b="0" i="0" u="none" strike="noStrike" baseline="0" dirty="0">
                <a:solidFill>
                  <a:srgbClr val="212121"/>
                </a:solidFill>
                <a:latin typeface="Palatino Linotype" panose="02040502050505030304" pitchFamily="18" charset="0"/>
              </a:rPr>
              <a:t>in your codes across the different interviews </a:t>
            </a:r>
          </a:p>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Review themes </a:t>
            </a:r>
          </a:p>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Define and name themes </a:t>
            </a:r>
          </a:p>
          <a:p>
            <a:pPr marL="457200" indent="-457200">
              <a:buFont typeface="+mj-lt"/>
              <a:buAutoNum type="arabicPeriod"/>
            </a:pPr>
            <a:r>
              <a:rPr lang="en-GB" sz="2400" b="0" i="0" u="none" strike="noStrike" baseline="0" dirty="0">
                <a:solidFill>
                  <a:srgbClr val="212121"/>
                </a:solidFill>
                <a:latin typeface="Palatino Linotype" panose="02040502050505030304" pitchFamily="18" charset="0"/>
              </a:rPr>
              <a:t>Interpretation </a:t>
            </a:r>
            <a:endParaRPr lang="en-GB" sz="2400" dirty="0"/>
          </a:p>
        </p:txBody>
      </p:sp>
      <p:sp>
        <p:nvSpPr>
          <p:cNvPr id="4" name="Footer Placeholder 3">
            <a:extLst>
              <a:ext uri="{FF2B5EF4-FFF2-40B4-BE49-F238E27FC236}">
                <a16:creationId xmlns:a16="http://schemas.microsoft.com/office/drawing/2014/main" id="{AA71EC5E-291B-55BD-001F-EBDDC937A9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8E299B5-43B6-56C0-9C15-256935E97A12}"/>
              </a:ext>
            </a:extLst>
          </p:cNvPr>
          <p:cNvSpPr>
            <a:spLocks noGrp="1"/>
          </p:cNvSpPr>
          <p:nvPr>
            <p:ph type="sldNum" sz="quarter" idx="12"/>
          </p:nvPr>
        </p:nvSpPr>
        <p:spPr/>
        <p:txBody>
          <a:bodyPr/>
          <a:lstStyle/>
          <a:p>
            <a:r>
              <a:rPr lang="en-US"/>
              <a:t>Slide </a:t>
            </a:r>
            <a:fld id="{C5EF2332-01BF-834F-8236-50238282D533}" type="slidenum">
              <a:rPr lang="en-US" smtClean="0"/>
              <a:pPr/>
              <a:t>4</a:t>
            </a:fld>
            <a:endParaRPr lang="en-US" dirty="0"/>
          </a:p>
        </p:txBody>
      </p:sp>
      <p:pic>
        <p:nvPicPr>
          <p:cNvPr id="6" name="Picture 5">
            <a:extLst>
              <a:ext uri="{FF2B5EF4-FFF2-40B4-BE49-F238E27FC236}">
                <a16:creationId xmlns:a16="http://schemas.microsoft.com/office/drawing/2014/main" id="{5B5DA8A2-D436-6F21-6B78-E65CA961F5DE}"/>
              </a:ext>
            </a:extLst>
          </p:cNvPr>
          <p:cNvPicPr>
            <a:picLocks noChangeAspect="1"/>
          </p:cNvPicPr>
          <p:nvPr/>
        </p:nvPicPr>
        <p:blipFill>
          <a:blip r:embed="rId2"/>
          <a:stretch>
            <a:fillRect/>
          </a:stretch>
        </p:blipFill>
        <p:spPr>
          <a:xfrm>
            <a:off x="5721291" y="805411"/>
            <a:ext cx="3017935" cy="3532677"/>
          </a:xfrm>
          <a:prstGeom prst="rect">
            <a:avLst/>
          </a:prstGeom>
        </p:spPr>
      </p:pic>
    </p:spTree>
    <p:extLst>
      <p:ext uri="{BB962C8B-B14F-4D97-AF65-F5344CB8AC3E}">
        <p14:creationId xmlns:p14="http://schemas.microsoft.com/office/powerpoint/2010/main" val="3164190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BE0D-D34B-A897-290A-D77B3AA73E8E}"/>
              </a:ext>
            </a:extLst>
          </p:cNvPr>
          <p:cNvSpPr>
            <a:spLocks noGrp="1"/>
          </p:cNvSpPr>
          <p:nvPr>
            <p:ph type="title"/>
          </p:nvPr>
        </p:nvSpPr>
        <p:spPr/>
        <p:txBody>
          <a:bodyPr>
            <a:normAutofit fontScale="90000"/>
          </a:bodyPr>
          <a:lstStyle/>
          <a:p>
            <a:r>
              <a:rPr lang="en-GB" dirty="0"/>
              <a:t>Assignment 2: Qualitative data analysis report</a:t>
            </a:r>
          </a:p>
        </p:txBody>
      </p:sp>
      <p:sp>
        <p:nvSpPr>
          <p:cNvPr id="3" name="Content Placeholder 2">
            <a:extLst>
              <a:ext uri="{FF2B5EF4-FFF2-40B4-BE49-F238E27FC236}">
                <a16:creationId xmlns:a16="http://schemas.microsoft.com/office/drawing/2014/main" id="{278580A0-10CD-57D0-12E8-0E4F160BAB77}"/>
              </a:ext>
            </a:extLst>
          </p:cNvPr>
          <p:cNvSpPr>
            <a:spLocks noGrp="1"/>
          </p:cNvSpPr>
          <p:nvPr>
            <p:ph idx="1"/>
          </p:nvPr>
        </p:nvSpPr>
        <p:spPr>
          <a:xfrm>
            <a:off x="439153" y="1587153"/>
            <a:ext cx="8283743" cy="3510461"/>
          </a:xfrm>
        </p:spPr>
        <p:txBody>
          <a:bodyPr>
            <a:normAutofit fontScale="92500"/>
          </a:bodyPr>
          <a:lstStyle/>
          <a:p>
            <a:pPr algn="l"/>
            <a:r>
              <a:rPr lang="en-GB" sz="1600" b="0" i="0" dirty="0">
                <a:solidFill>
                  <a:srgbClr val="2D3B45"/>
                </a:solidFill>
                <a:effectLst/>
              </a:rPr>
              <a:t>You will undertake a partial analysis of a qualitative dataset. The data is made publicly available for secondary analysis by the original authors via the UK Data Service or another online data repository. The data will be made available to you via Canvas.</a:t>
            </a:r>
          </a:p>
          <a:p>
            <a:pPr algn="l"/>
            <a:r>
              <a:rPr lang="en-GB" sz="1600" b="0" i="0" dirty="0">
                <a:solidFill>
                  <a:srgbClr val="2D3B45"/>
                </a:solidFill>
                <a:effectLst/>
              </a:rPr>
              <a:t>A list of optional broad research questions to guide your analysis will also be made available. You can choose an analytic strategy that you see as most appropriate for the data and your research question.</a:t>
            </a:r>
          </a:p>
          <a:p>
            <a:pPr algn="l"/>
            <a:r>
              <a:rPr lang="en-GB" sz="1600" b="0" i="0" dirty="0">
                <a:solidFill>
                  <a:srgbClr val="2D3B45"/>
                </a:solidFill>
                <a:effectLst/>
              </a:rPr>
              <a:t>Typically, you will analyse a body of text of around 10-15,000 words (e.g. five or six interview transcripts of around 2,000/2,500 words each), with the aim to identify themes and sub-themes in the narratives and interpret them in the context of your research question. You will write up your findings (interpretations) in a brief essay. </a:t>
            </a:r>
          </a:p>
          <a:p>
            <a:pPr algn="l"/>
            <a:r>
              <a:rPr lang="en-GB" sz="1600" b="0" i="0" dirty="0">
                <a:solidFill>
                  <a:srgbClr val="2D3B45"/>
                </a:solidFill>
                <a:effectLst/>
              </a:rPr>
              <a:t>You should situate your research question and analysis within some existing academic literature on the topic. You will not need to do a full literature review, just to identify some of the most relevant sources. The essay should also include a brief reflection on the choices you made when analysing the texts (e.g. thematic coding decision), including how your own positionality might have impacted on your analysis.</a:t>
            </a:r>
          </a:p>
          <a:p>
            <a:pPr marL="0" indent="0">
              <a:buNone/>
            </a:pPr>
            <a:endParaRPr lang="en-GB" sz="1000" dirty="0"/>
          </a:p>
        </p:txBody>
      </p:sp>
      <p:sp>
        <p:nvSpPr>
          <p:cNvPr id="4" name="Footer Placeholder 3">
            <a:extLst>
              <a:ext uri="{FF2B5EF4-FFF2-40B4-BE49-F238E27FC236}">
                <a16:creationId xmlns:a16="http://schemas.microsoft.com/office/drawing/2014/main" id="{F46B5E03-9B24-5797-A0AC-D93B53725B49}"/>
              </a:ext>
            </a:extLst>
          </p:cNvPr>
          <p:cNvSpPr>
            <a:spLocks noGrp="1"/>
          </p:cNvSpPr>
          <p:nvPr>
            <p:ph type="ftr" sz="quarter" idx="11"/>
          </p:nvPr>
        </p:nvSpPr>
        <p:spPr/>
        <p:txBody>
          <a:bodyPr/>
          <a:lstStyle/>
          <a:p>
            <a:r>
              <a:rPr lang="en-US" b="1" dirty="0">
                <a:solidFill>
                  <a:schemeClr val="tx2"/>
                </a:solidFill>
              </a:rPr>
              <a:t>Source: https://ncl.instructure.com/courses/53153/pages/assessment-overview-2?module_item_id=3049938</a:t>
            </a:r>
          </a:p>
        </p:txBody>
      </p:sp>
      <p:sp>
        <p:nvSpPr>
          <p:cNvPr id="5" name="Slide Number Placeholder 4">
            <a:extLst>
              <a:ext uri="{FF2B5EF4-FFF2-40B4-BE49-F238E27FC236}">
                <a16:creationId xmlns:a16="http://schemas.microsoft.com/office/drawing/2014/main" id="{64C0DD8B-D0D3-1B8F-7B15-D04B8E9153D0}"/>
              </a:ext>
            </a:extLst>
          </p:cNvPr>
          <p:cNvSpPr>
            <a:spLocks noGrp="1"/>
          </p:cNvSpPr>
          <p:nvPr>
            <p:ph type="sldNum" sz="quarter" idx="12"/>
          </p:nvPr>
        </p:nvSpPr>
        <p:spPr/>
        <p:txBody>
          <a:bodyPr/>
          <a:lstStyle/>
          <a:p>
            <a:r>
              <a:rPr lang="en-US"/>
              <a:t>Slide </a:t>
            </a:r>
            <a:fld id="{C5EF2332-01BF-834F-8236-50238282D533}" type="slidenum">
              <a:rPr lang="en-US" smtClean="0"/>
              <a:pPr/>
              <a:t>40</a:t>
            </a:fld>
            <a:endParaRPr lang="en-US" dirty="0"/>
          </a:p>
        </p:txBody>
      </p:sp>
      <p:pic>
        <p:nvPicPr>
          <p:cNvPr id="7" name="Picture 6">
            <a:extLst>
              <a:ext uri="{FF2B5EF4-FFF2-40B4-BE49-F238E27FC236}">
                <a16:creationId xmlns:a16="http://schemas.microsoft.com/office/drawing/2014/main" id="{CB1EE635-4269-7192-3D4F-687A0BABE9E2}"/>
              </a:ext>
            </a:extLst>
          </p:cNvPr>
          <p:cNvPicPr>
            <a:picLocks noChangeAspect="1"/>
          </p:cNvPicPr>
          <p:nvPr/>
        </p:nvPicPr>
        <p:blipFill>
          <a:blip r:embed="rId3"/>
          <a:stretch>
            <a:fillRect/>
          </a:stretch>
        </p:blipFill>
        <p:spPr>
          <a:xfrm>
            <a:off x="457199" y="665430"/>
            <a:ext cx="8229601" cy="833284"/>
          </a:xfrm>
          <a:prstGeom prst="rect">
            <a:avLst/>
          </a:prstGeom>
        </p:spPr>
      </p:pic>
    </p:spTree>
    <p:extLst>
      <p:ext uri="{BB962C8B-B14F-4D97-AF65-F5344CB8AC3E}">
        <p14:creationId xmlns:p14="http://schemas.microsoft.com/office/powerpoint/2010/main" val="298548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DA19-AF10-A869-4456-82BEAD138F4F}"/>
              </a:ext>
            </a:extLst>
          </p:cNvPr>
          <p:cNvSpPr>
            <a:spLocks noGrp="1"/>
          </p:cNvSpPr>
          <p:nvPr>
            <p:ph type="title"/>
          </p:nvPr>
        </p:nvSpPr>
        <p:spPr/>
        <p:txBody>
          <a:bodyPr>
            <a:normAutofit fontScale="90000"/>
          </a:bodyPr>
          <a:lstStyle/>
          <a:p>
            <a:r>
              <a:rPr lang="en-GB" dirty="0"/>
              <a:t>Assignment 2: Canvas materials</a:t>
            </a:r>
          </a:p>
        </p:txBody>
      </p:sp>
      <p:sp>
        <p:nvSpPr>
          <p:cNvPr id="4" name="Footer Placeholder 3">
            <a:extLst>
              <a:ext uri="{FF2B5EF4-FFF2-40B4-BE49-F238E27FC236}">
                <a16:creationId xmlns:a16="http://schemas.microsoft.com/office/drawing/2014/main" id="{6343941A-F4CF-4C7D-53E9-3E308EEF15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359FDD-0483-A031-8334-0CB55873D951}"/>
              </a:ext>
            </a:extLst>
          </p:cNvPr>
          <p:cNvSpPr>
            <a:spLocks noGrp="1"/>
          </p:cNvSpPr>
          <p:nvPr>
            <p:ph type="sldNum" sz="quarter" idx="12"/>
          </p:nvPr>
        </p:nvSpPr>
        <p:spPr/>
        <p:txBody>
          <a:bodyPr/>
          <a:lstStyle/>
          <a:p>
            <a:r>
              <a:rPr lang="en-US"/>
              <a:t>Slide </a:t>
            </a:r>
            <a:fld id="{C5EF2332-01BF-834F-8236-50238282D533}" type="slidenum">
              <a:rPr lang="en-US" smtClean="0"/>
              <a:pPr/>
              <a:t>41</a:t>
            </a:fld>
            <a:endParaRPr lang="en-US" dirty="0"/>
          </a:p>
        </p:txBody>
      </p:sp>
      <p:pic>
        <p:nvPicPr>
          <p:cNvPr id="7" name="Picture 6">
            <a:extLst>
              <a:ext uri="{FF2B5EF4-FFF2-40B4-BE49-F238E27FC236}">
                <a16:creationId xmlns:a16="http://schemas.microsoft.com/office/drawing/2014/main" id="{7D846C21-6009-CF40-9C30-08C284E85568}"/>
              </a:ext>
            </a:extLst>
          </p:cNvPr>
          <p:cNvPicPr>
            <a:picLocks noChangeAspect="1"/>
          </p:cNvPicPr>
          <p:nvPr/>
        </p:nvPicPr>
        <p:blipFill>
          <a:blip r:embed="rId3"/>
          <a:stretch>
            <a:fillRect/>
          </a:stretch>
        </p:blipFill>
        <p:spPr>
          <a:xfrm>
            <a:off x="427043" y="1411550"/>
            <a:ext cx="8112083" cy="2639826"/>
          </a:xfrm>
          <a:prstGeom prst="rect">
            <a:avLst/>
          </a:prstGeom>
        </p:spPr>
      </p:pic>
    </p:spTree>
    <p:extLst>
      <p:ext uri="{BB962C8B-B14F-4D97-AF65-F5344CB8AC3E}">
        <p14:creationId xmlns:p14="http://schemas.microsoft.com/office/powerpoint/2010/main" val="667311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3BDE-207C-DB22-4E6A-A5A37EA561C9}"/>
              </a:ext>
            </a:extLst>
          </p:cNvPr>
          <p:cNvSpPr>
            <a:spLocks noGrp="1"/>
          </p:cNvSpPr>
          <p:nvPr>
            <p:ph type="title"/>
          </p:nvPr>
        </p:nvSpPr>
        <p:spPr/>
        <p:txBody>
          <a:bodyPr>
            <a:normAutofit fontScale="90000"/>
          </a:bodyPr>
          <a:lstStyle/>
          <a:p>
            <a:r>
              <a:rPr lang="en-GB"/>
              <a:t>Assignment 2: Datasets</a:t>
            </a:r>
            <a:endParaRPr lang="en-GB" dirty="0"/>
          </a:p>
        </p:txBody>
      </p:sp>
      <p:sp>
        <p:nvSpPr>
          <p:cNvPr id="3" name="Content Placeholder 2">
            <a:extLst>
              <a:ext uri="{FF2B5EF4-FFF2-40B4-BE49-F238E27FC236}">
                <a16:creationId xmlns:a16="http://schemas.microsoft.com/office/drawing/2014/main" id="{67FA82D6-783A-367C-FE6B-723AACB0A977}"/>
              </a:ext>
            </a:extLst>
          </p:cNvPr>
          <p:cNvSpPr>
            <a:spLocks noGrp="1"/>
          </p:cNvSpPr>
          <p:nvPr>
            <p:ph idx="1"/>
          </p:nvPr>
        </p:nvSpPr>
        <p:spPr>
          <a:xfrm>
            <a:off x="457200" y="1047565"/>
            <a:ext cx="8229600" cy="3813325"/>
          </a:xfrm>
        </p:spPr>
        <p:txBody>
          <a:bodyPr>
            <a:normAutofit/>
          </a:bodyPr>
          <a:lstStyle/>
          <a:p>
            <a:r>
              <a:rPr lang="en-GB" b="1" dirty="0" err="1"/>
              <a:t>Wrighton</a:t>
            </a:r>
            <a:r>
              <a:rPr lang="en-GB" dirty="0"/>
              <a:t>, Sam J (</a:t>
            </a:r>
            <a:r>
              <a:rPr lang="en-GB" b="1" dirty="0"/>
              <a:t>2021</a:t>
            </a:r>
            <a:r>
              <a:rPr lang="en-GB" dirty="0"/>
              <a:t>) “The Annexation of Populations: A New State Strategy, 2017-2021” </a:t>
            </a:r>
            <a:r>
              <a:rPr lang="en-GB" dirty="0">
                <a:hlinkClick r:id="rId2"/>
              </a:rPr>
              <a:t>https://doi.org/10.5255/UKDA-SN-854598</a:t>
            </a:r>
            <a:endParaRPr lang="en-GB" dirty="0"/>
          </a:p>
          <a:p>
            <a:pPr marL="0" indent="0">
              <a:buNone/>
            </a:pPr>
            <a:endParaRPr lang="en-GB" dirty="0"/>
          </a:p>
          <a:p>
            <a:r>
              <a:rPr lang="en-GB" b="1" dirty="0" err="1"/>
              <a:t>Einarsdottir</a:t>
            </a:r>
            <a:r>
              <a:rPr lang="en-GB" dirty="0"/>
              <a:t>, Anna and Mumford, Karen and Birks, Yvonne and Lockyer, Bridget and </a:t>
            </a:r>
            <a:r>
              <a:rPr lang="en-GB" dirty="0" err="1"/>
              <a:t>Sayli</a:t>
            </a:r>
            <a:r>
              <a:rPr lang="en-GB" dirty="0"/>
              <a:t>, Melisa and Jeep, </a:t>
            </a:r>
            <a:r>
              <a:rPr lang="en-GB" dirty="0" err="1"/>
              <a:t>Sudthasiri</a:t>
            </a:r>
            <a:r>
              <a:rPr lang="en-GB" dirty="0"/>
              <a:t> (</a:t>
            </a:r>
            <a:r>
              <a:rPr lang="en-GB" b="1" dirty="0"/>
              <a:t>2021</a:t>
            </a:r>
            <a:r>
              <a:rPr lang="en-GB" dirty="0"/>
              <a:t>) “LGBT+ Networks, 2017-2020” </a:t>
            </a:r>
            <a:r>
              <a:rPr lang="en-GB" dirty="0">
                <a:hlinkClick r:id="rId3"/>
              </a:rPr>
              <a:t>https://doi.org/10.5255/UKDA-SN-855322</a:t>
            </a:r>
            <a:endParaRPr lang="en-GB" dirty="0"/>
          </a:p>
          <a:p>
            <a:pPr marL="0" indent="0">
              <a:buNone/>
            </a:pPr>
            <a:endParaRPr lang="en-GB" dirty="0"/>
          </a:p>
          <a:p>
            <a:r>
              <a:rPr lang="en-GB" b="1" dirty="0"/>
              <a:t>Pearce</a:t>
            </a:r>
            <a:r>
              <a:rPr lang="en-GB" dirty="0"/>
              <a:t>, Sioned and Fox, Stuart (</a:t>
            </a:r>
            <a:r>
              <a:rPr lang="en-GB" b="1" dirty="0"/>
              <a:t>2020</a:t>
            </a:r>
            <a:r>
              <a:rPr lang="en-GB" dirty="0"/>
              <a:t>) “Young people and Brexit 2017” </a:t>
            </a:r>
            <a:r>
              <a:rPr lang="en-GB" dirty="0">
                <a:hlinkClick r:id="rId4"/>
              </a:rPr>
              <a:t>https://doi.org/10.5255/UKDA-SN-854031</a:t>
            </a:r>
            <a:r>
              <a:rPr lang="en-GB" dirty="0"/>
              <a:t> </a:t>
            </a:r>
          </a:p>
        </p:txBody>
      </p:sp>
      <p:sp>
        <p:nvSpPr>
          <p:cNvPr id="4" name="Footer Placeholder 3">
            <a:extLst>
              <a:ext uri="{FF2B5EF4-FFF2-40B4-BE49-F238E27FC236}">
                <a16:creationId xmlns:a16="http://schemas.microsoft.com/office/drawing/2014/main" id="{AC026203-77DF-1B46-6D7E-FBC7C8D95C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90ADA2E-EB20-A486-0C0C-067CEB940B7D}"/>
              </a:ext>
            </a:extLst>
          </p:cNvPr>
          <p:cNvSpPr>
            <a:spLocks noGrp="1"/>
          </p:cNvSpPr>
          <p:nvPr>
            <p:ph type="sldNum" sz="quarter" idx="12"/>
          </p:nvPr>
        </p:nvSpPr>
        <p:spPr/>
        <p:txBody>
          <a:bodyPr/>
          <a:lstStyle/>
          <a:p>
            <a:r>
              <a:rPr lang="en-US"/>
              <a:t>Slide </a:t>
            </a:r>
            <a:fld id="{C5EF2332-01BF-834F-8236-50238282D533}" type="slidenum">
              <a:rPr lang="en-US" smtClean="0"/>
              <a:pPr/>
              <a:t>42</a:t>
            </a:fld>
            <a:endParaRPr lang="en-US" dirty="0"/>
          </a:p>
        </p:txBody>
      </p:sp>
    </p:spTree>
    <p:extLst>
      <p:ext uri="{BB962C8B-B14F-4D97-AF65-F5344CB8AC3E}">
        <p14:creationId xmlns:p14="http://schemas.microsoft.com/office/powerpoint/2010/main" val="414160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3BDE-207C-DB22-4E6A-A5A37EA561C9}"/>
              </a:ext>
            </a:extLst>
          </p:cNvPr>
          <p:cNvSpPr>
            <a:spLocks noGrp="1"/>
          </p:cNvSpPr>
          <p:nvPr>
            <p:ph type="title"/>
          </p:nvPr>
        </p:nvSpPr>
        <p:spPr/>
        <p:txBody>
          <a:bodyPr>
            <a:normAutofit fontScale="90000"/>
          </a:bodyPr>
          <a:lstStyle/>
          <a:p>
            <a:r>
              <a:rPr lang="en-GB"/>
              <a:t>Assignment 2: Datasets</a:t>
            </a:r>
            <a:endParaRPr lang="en-GB" dirty="0"/>
          </a:p>
        </p:txBody>
      </p:sp>
      <p:sp>
        <p:nvSpPr>
          <p:cNvPr id="3" name="Content Placeholder 2">
            <a:extLst>
              <a:ext uri="{FF2B5EF4-FFF2-40B4-BE49-F238E27FC236}">
                <a16:creationId xmlns:a16="http://schemas.microsoft.com/office/drawing/2014/main" id="{67FA82D6-783A-367C-FE6B-723AACB0A977}"/>
              </a:ext>
            </a:extLst>
          </p:cNvPr>
          <p:cNvSpPr>
            <a:spLocks noGrp="1"/>
          </p:cNvSpPr>
          <p:nvPr>
            <p:ph idx="1"/>
          </p:nvPr>
        </p:nvSpPr>
        <p:spPr>
          <a:xfrm>
            <a:off x="457200" y="1047565"/>
            <a:ext cx="8229600" cy="3813325"/>
          </a:xfrm>
        </p:spPr>
        <p:txBody>
          <a:bodyPr>
            <a:normAutofit/>
          </a:bodyPr>
          <a:lstStyle/>
          <a:p>
            <a:r>
              <a:rPr lang="en-GB" b="1" dirty="0" err="1">
                <a:solidFill>
                  <a:schemeClr val="bg1">
                    <a:lumMod val="85000"/>
                  </a:schemeClr>
                </a:solidFill>
              </a:rPr>
              <a:t>Wrighton</a:t>
            </a:r>
            <a:r>
              <a:rPr lang="en-GB" dirty="0">
                <a:solidFill>
                  <a:schemeClr val="bg1">
                    <a:lumMod val="85000"/>
                  </a:schemeClr>
                </a:solidFill>
              </a:rPr>
              <a:t>, Sam J (</a:t>
            </a:r>
            <a:r>
              <a:rPr lang="en-GB" b="1" dirty="0">
                <a:solidFill>
                  <a:schemeClr val="bg1">
                    <a:lumMod val="85000"/>
                  </a:schemeClr>
                </a:solidFill>
              </a:rPr>
              <a:t>2021</a:t>
            </a:r>
            <a:r>
              <a:rPr lang="en-GB" dirty="0">
                <a:solidFill>
                  <a:schemeClr val="bg1">
                    <a:lumMod val="85000"/>
                  </a:schemeClr>
                </a:solidFill>
              </a:rPr>
              <a:t>) “The Annexation of Populations: A New State Strategy, 2017-2021” </a:t>
            </a:r>
            <a:r>
              <a:rPr lang="en-GB" dirty="0">
                <a:solidFill>
                  <a:schemeClr val="bg1">
                    <a:lumMod val="85000"/>
                  </a:schemeClr>
                </a:solidFill>
                <a:hlinkClick r:id="rId2">
                  <a:extLst>
                    <a:ext uri="{A12FA001-AC4F-418D-AE19-62706E023703}">
                      <ahyp:hlinkClr xmlns:ahyp="http://schemas.microsoft.com/office/drawing/2018/hyperlinkcolor" val="tx"/>
                    </a:ext>
                  </a:extLst>
                </a:hlinkClick>
              </a:rPr>
              <a:t>https://doi.org/10.5255/UKDA-SN-854598</a:t>
            </a:r>
            <a:endParaRPr lang="en-GB" dirty="0">
              <a:solidFill>
                <a:schemeClr val="bg1">
                  <a:lumMod val="85000"/>
                </a:schemeClr>
              </a:solidFill>
            </a:endParaRPr>
          </a:p>
          <a:p>
            <a:pPr marL="0" indent="0">
              <a:buNone/>
            </a:pPr>
            <a:endParaRPr lang="en-GB" dirty="0">
              <a:solidFill>
                <a:schemeClr val="bg1">
                  <a:lumMod val="85000"/>
                </a:schemeClr>
              </a:solidFill>
            </a:endParaRPr>
          </a:p>
          <a:p>
            <a:r>
              <a:rPr lang="en-GB" b="1" dirty="0" err="1">
                <a:solidFill>
                  <a:schemeClr val="bg1">
                    <a:lumMod val="85000"/>
                  </a:schemeClr>
                </a:solidFill>
              </a:rPr>
              <a:t>Einarsdottir</a:t>
            </a:r>
            <a:r>
              <a:rPr lang="en-GB" dirty="0">
                <a:solidFill>
                  <a:schemeClr val="bg1">
                    <a:lumMod val="85000"/>
                  </a:schemeClr>
                </a:solidFill>
              </a:rPr>
              <a:t>, Anna and Mumford, Karen and Birks, Yvonne and Lockyer, Bridget and </a:t>
            </a:r>
            <a:r>
              <a:rPr lang="en-GB" dirty="0" err="1">
                <a:solidFill>
                  <a:schemeClr val="bg1">
                    <a:lumMod val="85000"/>
                  </a:schemeClr>
                </a:solidFill>
              </a:rPr>
              <a:t>Sayli</a:t>
            </a:r>
            <a:r>
              <a:rPr lang="en-GB" dirty="0">
                <a:solidFill>
                  <a:schemeClr val="bg1">
                    <a:lumMod val="85000"/>
                  </a:schemeClr>
                </a:solidFill>
              </a:rPr>
              <a:t>, Melisa and Jeep, </a:t>
            </a:r>
            <a:r>
              <a:rPr lang="en-GB" dirty="0" err="1">
                <a:solidFill>
                  <a:schemeClr val="bg1">
                    <a:lumMod val="85000"/>
                  </a:schemeClr>
                </a:solidFill>
              </a:rPr>
              <a:t>Sudthasiri</a:t>
            </a:r>
            <a:r>
              <a:rPr lang="en-GB" dirty="0">
                <a:solidFill>
                  <a:schemeClr val="bg1">
                    <a:lumMod val="85000"/>
                  </a:schemeClr>
                </a:solidFill>
              </a:rPr>
              <a:t> (</a:t>
            </a:r>
            <a:r>
              <a:rPr lang="en-GB" b="1" dirty="0">
                <a:solidFill>
                  <a:schemeClr val="bg1">
                    <a:lumMod val="85000"/>
                  </a:schemeClr>
                </a:solidFill>
              </a:rPr>
              <a:t>2021</a:t>
            </a:r>
            <a:r>
              <a:rPr lang="en-GB" dirty="0">
                <a:solidFill>
                  <a:schemeClr val="bg1">
                    <a:lumMod val="85000"/>
                  </a:schemeClr>
                </a:solidFill>
              </a:rPr>
              <a:t>) “LGBT+ Networks, 2017-2020” </a:t>
            </a:r>
            <a:r>
              <a:rPr lang="en-GB" dirty="0">
                <a:solidFill>
                  <a:schemeClr val="bg1">
                    <a:lumMod val="85000"/>
                  </a:schemeClr>
                </a:solidFill>
                <a:hlinkClick r:id="rId3">
                  <a:extLst>
                    <a:ext uri="{A12FA001-AC4F-418D-AE19-62706E023703}">
                      <ahyp:hlinkClr xmlns:ahyp="http://schemas.microsoft.com/office/drawing/2018/hyperlinkcolor" val="tx"/>
                    </a:ext>
                  </a:extLst>
                </a:hlinkClick>
              </a:rPr>
              <a:t>https://doi.org/10.5255/UKDA-SN-855322</a:t>
            </a:r>
            <a:endParaRPr lang="en-GB" dirty="0">
              <a:solidFill>
                <a:schemeClr val="bg1">
                  <a:lumMod val="85000"/>
                </a:schemeClr>
              </a:solidFill>
            </a:endParaRPr>
          </a:p>
          <a:p>
            <a:pPr marL="0" indent="0">
              <a:buNone/>
            </a:pPr>
            <a:endParaRPr lang="en-GB" dirty="0"/>
          </a:p>
          <a:p>
            <a:r>
              <a:rPr lang="en-GB" b="1" dirty="0"/>
              <a:t>Pearce</a:t>
            </a:r>
            <a:r>
              <a:rPr lang="en-GB" dirty="0"/>
              <a:t>, Sioned and Fox, Stuart (</a:t>
            </a:r>
            <a:r>
              <a:rPr lang="en-GB" b="1" dirty="0"/>
              <a:t>2020</a:t>
            </a:r>
            <a:r>
              <a:rPr lang="en-GB" dirty="0"/>
              <a:t>) “Young people and Brexit 2017” </a:t>
            </a:r>
            <a:r>
              <a:rPr lang="en-GB" dirty="0">
                <a:hlinkClick r:id="rId4"/>
              </a:rPr>
              <a:t>https://doi.org/10.5255/UKDA-SN-854031</a:t>
            </a:r>
            <a:r>
              <a:rPr lang="en-GB" dirty="0"/>
              <a:t> </a:t>
            </a:r>
          </a:p>
        </p:txBody>
      </p:sp>
      <p:sp>
        <p:nvSpPr>
          <p:cNvPr id="4" name="Footer Placeholder 3">
            <a:extLst>
              <a:ext uri="{FF2B5EF4-FFF2-40B4-BE49-F238E27FC236}">
                <a16:creationId xmlns:a16="http://schemas.microsoft.com/office/drawing/2014/main" id="{AC026203-77DF-1B46-6D7E-FBC7C8D95CF4}"/>
              </a:ext>
            </a:extLst>
          </p:cNvPr>
          <p:cNvSpPr>
            <a:spLocks noGrp="1"/>
          </p:cNvSpPr>
          <p:nvPr>
            <p:ph type="ftr" sz="quarter" idx="11"/>
          </p:nvPr>
        </p:nvSpPr>
        <p:spPr/>
        <p:txBody>
          <a:bodyPr/>
          <a:lstStyle/>
          <a:p>
            <a:endParaRPr lang="en-US" dirty="0"/>
          </a:p>
        </p:txBody>
      </p:sp>
      <p:pic>
        <p:nvPicPr>
          <p:cNvPr id="6" name="Picture 5">
            <a:extLst>
              <a:ext uri="{FF2B5EF4-FFF2-40B4-BE49-F238E27FC236}">
                <a16:creationId xmlns:a16="http://schemas.microsoft.com/office/drawing/2014/main" id="{82A28F46-DED5-81B9-1416-864AE07C1E4A}"/>
              </a:ext>
            </a:extLst>
          </p:cNvPr>
          <p:cNvPicPr>
            <a:picLocks noChangeAspect="1"/>
          </p:cNvPicPr>
          <p:nvPr/>
        </p:nvPicPr>
        <p:blipFill>
          <a:blip r:embed="rId5"/>
          <a:stretch>
            <a:fillRect/>
          </a:stretch>
        </p:blipFill>
        <p:spPr>
          <a:xfrm>
            <a:off x="3967763" y="282610"/>
            <a:ext cx="4021813" cy="3186792"/>
          </a:xfrm>
          <a:prstGeom prst="rect">
            <a:avLst/>
          </a:prstGeom>
        </p:spPr>
      </p:pic>
      <p:sp>
        <p:nvSpPr>
          <p:cNvPr id="5" name="Slide Number Placeholder 4">
            <a:extLst>
              <a:ext uri="{FF2B5EF4-FFF2-40B4-BE49-F238E27FC236}">
                <a16:creationId xmlns:a16="http://schemas.microsoft.com/office/drawing/2014/main" id="{390ADA2E-EB20-A486-0C0C-067CEB940B7D}"/>
              </a:ext>
            </a:extLst>
          </p:cNvPr>
          <p:cNvSpPr>
            <a:spLocks noGrp="1"/>
          </p:cNvSpPr>
          <p:nvPr>
            <p:ph type="sldNum" sz="quarter" idx="12"/>
          </p:nvPr>
        </p:nvSpPr>
        <p:spPr/>
        <p:txBody>
          <a:bodyPr/>
          <a:lstStyle/>
          <a:p>
            <a:r>
              <a:rPr lang="en-US"/>
              <a:t>Slide </a:t>
            </a:r>
            <a:fld id="{C5EF2332-01BF-834F-8236-50238282D533}" type="slidenum">
              <a:rPr lang="en-US" smtClean="0"/>
              <a:pPr/>
              <a:t>43</a:t>
            </a:fld>
            <a:endParaRPr lang="en-US" dirty="0"/>
          </a:p>
        </p:txBody>
      </p:sp>
    </p:spTree>
    <p:extLst>
      <p:ext uri="{BB962C8B-B14F-4D97-AF65-F5344CB8AC3E}">
        <p14:creationId xmlns:p14="http://schemas.microsoft.com/office/powerpoint/2010/main" val="1523344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3B6D-E2DB-1C1A-3B7A-B7230C3D4B82}"/>
              </a:ext>
            </a:extLst>
          </p:cNvPr>
          <p:cNvSpPr>
            <a:spLocks noGrp="1"/>
          </p:cNvSpPr>
          <p:nvPr>
            <p:ph type="title"/>
          </p:nvPr>
        </p:nvSpPr>
        <p:spPr/>
        <p:txBody>
          <a:bodyPr>
            <a:normAutofit fontScale="90000"/>
          </a:bodyPr>
          <a:lstStyle/>
          <a:p>
            <a:r>
              <a:rPr lang="en-GB" dirty="0"/>
              <a:t>Assignment 2: Data files (example)</a:t>
            </a:r>
          </a:p>
        </p:txBody>
      </p:sp>
      <p:sp>
        <p:nvSpPr>
          <p:cNvPr id="4" name="Footer Placeholder 3">
            <a:extLst>
              <a:ext uri="{FF2B5EF4-FFF2-40B4-BE49-F238E27FC236}">
                <a16:creationId xmlns:a16="http://schemas.microsoft.com/office/drawing/2014/main" id="{3F00F303-3BE5-0C7A-CDBB-D7FA270891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57143BC-44D8-DDA3-7248-0C9F7A0E34C8}"/>
              </a:ext>
            </a:extLst>
          </p:cNvPr>
          <p:cNvSpPr>
            <a:spLocks noGrp="1"/>
          </p:cNvSpPr>
          <p:nvPr>
            <p:ph type="sldNum" sz="quarter" idx="12"/>
          </p:nvPr>
        </p:nvSpPr>
        <p:spPr/>
        <p:txBody>
          <a:bodyPr/>
          <a:lstStyle/>
          <a:p>
            <a:r>
              <a:rPr lang="en-US"/>
              <a:t>Slide </a:t>
            </a:r>
            <a:fld id="{C5EF2332-01BF-834F-8236-50238282D533}" type="slidenum">
              <a:rPr lang="en-US" smtClean="0"/>
              <a:pPr/>
              <a:t>44</a:t>
            </a:fld>
            <a:endParaRPr lang="en-US" dirty="0"/>
          </a:p>
        </p:txBody>
      </p:sp>
      <p:pic>
        <p:nvPicPr>
          <p:cNvPr id="6" name="Picture 5">
            <a:extLst>
              <a:ext uri="{FF2B5EF4-FFF2-40B4-BE49-F238E27FC236}">
                <a16:creationId xmlns:a16="http://schemas.microsoft.com/office/drawing/2014/main" id="{DCFC6ADB-C921-36CD-C675-CE668CB320D0}"/>
              </a:ext>
            </a:extLst>
          </p:cNvPr>
          <p:cNvPicPr>
            <a:picLocks noChangeAspect="1"/>
          </p:cNvPicPr>
          <p:nvPr/>
        </p:nvPicPr>
        <p:blipFill>
          <a:blip r:embed="rId2"/>
          <a:stretch>
            <a:fillRect/>
          </a:stretch>
        </p:blipFill>
        <p:spPr>
          <a:xfrm>
            <a:off x="427043" y="1411550"/>
            <a:ext cx="8112083" cy="2639826"/>
          </a:xfrm>
          <a:prstGeom prst="rect">
            <a:avLst/>
          </a:prstGeom>
        </p:spPr>
      </p:pic>
      <p:pic>
        <p:nvPicPr>
          <p:cNvPr id="9" name="Picture 8">
            <a:extLst>
              <a:ext uri="{FF2B5EF4-FFF2-40B4-BE49-F238E27FC236}">
                <a16:creationId xmlns:a16="http://schemas.microsoft.com/office/drawing/2014/main" id="{00B8A2A6-1089-C18E-382A-92282A2F5473}"/>
              </a:ext>
            </a:extLst>
          </p:cNvPr>
          <p:cNvPicPr>
            <a:picLocks noChangeAspect="1"/>
          </p:cNvPicPr>
          <p:nvPr/>
        </p:nvPicPr>
        <p:blipFill>
          <a:blip r:embed="rId3"/>
          <a:stretch>
            <a:fillRect/>
          </a:stretch>
        </p:blipFill>
        <p:spPr>
          <a:xfrm>
            <a:off x="3882213" y="1859596"/>
            <a:ext cx="4656913" cy="1744738"/>
          </a:xfrm>
          <a:prstGeom prst="rect">
            <a:avLst/>
          </a:prstGeom>
        </p:spPr>
      </p:pic>
      <p:sp>
        <p:nvSpPr>
          <p:cNvPr id="10" name="Arrow: Notched Right 9">
            <a:extLst>
              <a:ext uri="{FF2B5EF4-FFF2-40B4-BE49-F238E27FC236}">
                <a16:creationId xmlns:a16="http://schemas.microsoft.com/office/drawing/2014/main" id="{69072E29-2A6B-B4E4-5021-A6FBE05F9776}"/>
              </a:ext>
            </a:extLst>
          </p:cNvPr>
          <p:cNvSpPr/>
          <p:nvPr/>
        </p:nvSpPr>
        <p:spPr>
          <a:xfrm rot="20425100">
            <a:off x="2231777" y="3055669"/>
            <a:ext cx="1652270" cy="274180"/>
          </a:xfrm>
          <a:prstGeom prst="notch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48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6B394-DBF6-4892-99C5-0F8A6963FB16}"/>
              </a:ext>
            </a:extLst>
          </p:cNvPr>
          <p:cNvPicPr>
            <a:picLocks noChangeAspect="1"/>
          </p:cNvPicPr>
          <p:nvPr/>
        </p:nvPicPr>
        <p:blipFill>
          <a:blip r:embed="rId3"/>
          <a:stretch>
            <a:fillRect/>
          </a:stretch>
        </p:blipFill>
        <p:spPr>
          <a:xfrm>
            <a:off x="467577" y="423720"/>
            <a:ext cx="3017519" cy="4489178"/>
          </a:xfrm>
          <a:prstGeom prst="rect">
            <a:avLst/>
          </a:prstGeom>
        </p:spPr>
      </p:pic>
      <p:pic>
        <p:nvPicPr>
          <p:cNvPr id="9" name="Picture 8">
            <a:extLst>
              <a:ext uri="{FF2B5EF4-FFF2-40B4-BE49-F238E27FC236}">
                <a16:creationId xmlns:a16="http://schemas.microsoft.com/office/drawing/2014/main" id="{45E1AC32-FEF4-4478-8433-A50BCE1E8DC5}"/>
              </a:ext>
            </a:extLst>
          </p:cNvPr>
          <p:cNvPicPr>
            <a:picLocks noChangeAspect="1"/>
          </p:cNvPicPr>
          <p:nvPr/>
        </p:nvPicPr>
        <p:blipFill>
          <a:blip r:embed="rId4"/>
          <a:stretch>
            <a:fillRect/>
          </a:stretch>
        </p:blipFill>
        <p:spPr>
          <a:xfrm>
            <a:off x="3961548" y="1425296"/>
            <a:ext cx="4714875" cy="2486025"/>
          </a:xfrm>
          <a:prstGeom prst="rect">
            <a:avLst/>
          </a:prstGeom>
        </p:spPr>
      </p:pic>
    </p:spTree>
    <p:extLst>
      <p:ext uri="{BB962C8B-B14F-4D97-AF65-F5344CB8AC3E}">
        <p14:creationId xmlns:p14="http://schemas.microsoft.com/office/powerpoint/2010/main" val="860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3BDE-207C-DB22-4E6A-A5A37EA561C9}"/>
              </a:ext>
            </a:extLst>
          </p:cNvPr>
          <p:cNvSpPr>
            <a:spLocks noGrp="1"/>
          </p:cNvSpPr>
          <p:nvPr>
            <p:ph type="title"/>
          </p:nvPr>
        </p:nvSpPr>
        <p:spPr/>
        <p:txBody>
          <a:bodyPr>
            <a:normAutofit fontScale="90000"/>
          </a:bodyPr>
          <a:lstStyle/>
          <a:p>
            <a:r>
              <a:rPr lang="en-GB" dirty="0"/>
              <a:t>Assignment 2: Research questions</a:t>
            </a:r>
          </a:p>
        </p:txBody>
      </p:sp>
      <p:sp>
        <p:nvSpPr>
          <p:cNvPr id="3" name="Content Placeholder 2">
            <a:extLst>
              <a:ext uri="{FF2B5EF4-FFF2-40B4-BE49-F238E27FC236}">
                <a16:creationId xmlns:a16="http://schemas.microsoft.com/office/drawing/2014/main" id="{67FA82D6-783A-367C-FE6B-723AACB0A977}"/>
              </a:ext>
            </a:extLst>
          </p:cNvPr>
          <p:cNvSpPr>
            <a:spLocks noGrp="1"/>
          </p:cNvSpPr>
          <p:nvPr>
            <p:ph idx="1"/>
          </p:nvPr>
        </p:nvSpPr>
        <p:spPr>
          <a:xfrm>
            <a:off x="457200" y="671537"/>
            <a:ext cx="8229600" cy="4026389"/>
          </a:xfrm>
        </p:spPr>
        <p:txBody>
          <a:bodyPr>
            <a:normAutofit/>
          </a:bodyPr>
          <a:lstStyle/>
          <a:p>
            <a:pPr marL="0" indent="0" algn="l">
              <a:buNone/>
            </a:pPr>
            <a:r>
              <a:rPr lang="en-GB" b="0" i="0" dirty="0">
                <a:solidFill>
                  <a:srgbClr val="2D3B45"/>
                </a:solidFill>
                <a:effectLst/>
                <a:latin typeface="Lato Extended"/>
              </a:rPr>
              <a:t>You therefore have the following broadly conceive research questions to choose from as the topic of your research report:</a:t>
            </a:r>
          </a:p>
          <a:p>
            <a:pPr marL="0" indent="0" algn="l">
              <a:buNone/>
            </a:pPr>
            <a:endParaRPr lang="en-GB" b="0" i="0" dirty="0">
              <a:solidFill>
                <a:srgbClr val="2D3B45"/>
              </a:solidFill>
              <a:effectLst/>
              <a:latin typeface="Lato Extended"/>
            </a:endParaRPr>
          </a:p>
          <a:p>
            <a:pPr algn="l">
              <a:buFont typeface="+mj-lt"/>
              <a:buAutoNum type="arabicPeriod"/>
            </a:pPr>
            <a:r>
              <a:rPr lang="en-GB" sz="1600" b="1" i="0" dirty="0">
                <a:solidFill>
                  <a:srgbClr val="2D3B45"/>
                </a:solidFill>
                <a:effectLst/>
                <a:latin typeface="Lato Extended"/>
              </a:rPr>
              <a:t>How is ethnic citizenship and "extra-territorial naturalisation" interpreted by administrative elites and/or citizens affected by Russia's and/or Hungary's extra-territorial citizenship policies?</a:t>
            </a:r>
          </a:p>
          <a:p>
            <a:pPr algn="l">
              <a:buFont typeface="+mj-lt"/>
              <a:buAutoNum type="arabicPeriod"/>
            </a:pPr>
            <a:endParaRPr lang="en-GB" sz="1600" b="0" i="0" dirty="0">
              <a:solidFill>
                <a:srgbClr val="2D3B45"/>
              </a:solidFill>
              <a:effectLst/>
              <a:latin typeface="Lato Extended"/>
            </a:endParaRPr>
          </a:p>
          <a:p>
            <a:pPr algn="l">
              <a:buFont typeface="+mj-lt"/>
              <a:buAutoNum type="arabicPeriod"/>
            </a:pPr>
            <a:r>
              <a:rPr lang="en-GB" sz="1600" b="1" i="0" dirty="0">
                <a:solidFill>
                  <a:srgbClr val="2D3B45"/>
                </a:solidFill>
                <a:effectLst/>
                <a:latin typeface="Lato Extended"/>
              </a:rPr>
              <a:t>What are the aims and challenges of establishing LGBT+ employee networks at a workplace and how do network members and leads see their purpose in improving relationships between colleagues and the wellbeing of LGBT+ employees?</a:t>
            </a:r>
          </a:p>
          <a:p>
            <a:pPr algn="l">
              <a:buFont typeface="+mj-lt"/>
              <a:buAutoNum type="arabicPeriod"/>
            </a:pPr>
            <a:endParaRPr lang="en-GB" sz="1600" b="0" i="0" dirty="0">
              <a:solidFill>
                <a:srgbClr val="2D3B45"/>
              </a:solidFill>
              <a:effectLst/>
              <a:latin typeface="Lato Extended"/>
            </a:endParaRPr>
          </a:p>
          <a:p>
            <a:pPr algn="l">
              <a:buFont typeface="+mj-lt"/>
              <a:buAutoNum type="arabicPeriod"/>
            </a:pPr>
            <a:r>
              <a:rPr lang="en-GB" sz="1600" b="1" i="0" dirty="0">
                <a:solidFill>
                  <a:srgbClr val="2D3B45"/>
                </a:solidFill>
                <a:effectLst/>
                <a:latin typeface="Lato Extended"/>
              </a:rPr>
              <a:t>What factors shaped the thoughts and political engagement of young people in Wales around the UK's EU membership referendum and its aftermath?</a:t>
            </a:r>
            <a:endParaRPr lang="en-GB" sz="1600" b="0" i="0" dirty="0">
              <a:solidFill>
                <a:srgbClr val="2D3B45"/>
              </a:solidFill>
              <a:effectLst/>
              <a:latin typeface="Lato Extended"/>
            </a:endParaRPr>
          </a:p>
          <a:p>
            <a:endParaRPr lang="en-GB" dirty="0"/>
          </a:p>
        </p:txBody>
      </p:sp>
      <p:sp>
        <p:nvSpPr>
          <p:cNvPr id="4" name="Footer Placeholder 3">
            <a:extLst>
              <a:ext uri="{FF2B5EF4-FFF2-40B4-BE49-F238E27FC236}">
                <a16:creationId xmlns:a16="http://schemas.microsoft.com/office/drawing/2014/main" id="{AC026203-77DF-1B46-6D7E-FBC7C8D95C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90ADA2E-EB20-A486-0C0C-067CEB940B7D}"/>
              </a:ext>
            </a:extLst>
          </p:cNvPr>
          <p:cNvSpPr>
            <a:spLocks noGrp="1"/>
          </p:cNvSpPr>
          <p:nvPr>
            <p:ph type="sldNum" sz="quarter" idx="12"/>
          </p:nvPr>
        </p:nvSpPr>
        <p:spPr/>
        <p:txBody>
          <a:bodyPr/>
          <a:lstStyle/>
          <a:p>
            <a:r>
              <a:rPr lang="en-US"/>
              <a:t>Slide </a:t>
            </a:r>
            <a:fld id="{C5EF2332-01BF-834F-8236-50238282D533}" type="slidenum">
              <a:rPr lang="en-US" smtClean="0"/>
              <a:pPr/>
              <a:t>46</a:t>
            </a:fld>
            <a:endParaRPr lang="en-US" dirty="0"/>
          </a:p>
        </p:txBody>
      </p:sp>
    </p:spTree>
    <p:extLst>
      <p:ext uri="{BB962C8B-B14F-4D97-AF65-F5344CB8AC3E}">
        <p14:creationId xmlns:p14="http://schemas.microsoft.com/office/powerpoint/2010/main" val="177241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F65-1AB2-47A4-A542-A67A50B71453}"/>
              </a:ext>
            </a:extLst>
          </p:cNvPr>
          <p:cNvSpPr>
            <a:spLocks noGrp="1"/>
          </p:cNvSpPr>
          <p:nvPr>
            <p:ph type="title"/>
          </p:nvPr>
        </p:nvSpPr>
        <p:spPr/>
        <p:txBody>
          <a:bodyPr>
            <a:normAutofit fontScale="90000"/>
          </a:bodyPr>
          <a:lstStyle/>
          <a:p>
            <a:r>
              <a:rPr lang="en-GB" sz="2700" dirty="0"/>
              <a:t>Assignment 2: Qualitative data analysis report</a:t>
            </a:r>
          </a:p>
        </p:txBody>
      </p:sp>
      <p:sp>
        <p:nvSpPr>
          <p:cNvPr id="6" name="Content Placeholder 5">
            <a:extLst>
              <a:ext uri="{FF2B5EF4-FFF2-40B4-BE49-F238E27FC236}">
                <a16:creationId xmlns:a16="http://schemas.microsoft.com/office/drawing/2014/main" id="{B23309A9-CD55-429D-A4FF-8943DBE86A71}"/>
              </a:ext>
            </a:extLst>
          </p:cNvPr>
          <p:cNvSpPr>
            <a:spLocks noGrp="1"/>
          </p:cNvSpPr>
          <p:nvPr>
            <p:ph idx="1"/>
          </p:nvPr>
        </p:nvSpPr>
        <p:spPr/>
        <p:txBody>
          <a:bodyPr>
            <a:normAutofit lnSpcReduction="10000"/>
          </a:bodyPr>
          <a:lstStyle/>
          <a:p>
            <a:pPr marL="0" indent="0">
              <a:buNone/>
            </a:pPr>
            <a:r>
              <a:rPr lang="en-GB" sz="1600" dirty="0"/>
              <a:t>Your task is to complete some initial qualitative data analysis on this dataset. </a:t>
            </a:r>
          </a:p>
          <a:p>
            <a:pPr marL="0" indent="0">
              <a:buNone/>
            </a:pPr>
            <a:r>
              <a:rPr lang="en-GB" sz="1600" dirty="0"/>
              <a:t>Choose five or six of the interviews from one of the datasets (no more) and read through the transcripts thoroughly. Then do the following:</a:t>
            </a:r>
          </a:p>
          <a:p>
            <a:pPr marL="342900" indent="-342900">
              <a:buFont typeface="+mj-lt"/>
              <a:buAutoNum type="arabicPeriod"/>
            </a:pPr>
            <a:r>
              <a:rPr lang="en-GB" sz="1600" dirty="0"/>
              <a:t>Identify the main </a:t>
            </a:r>
            <a:r>
              <a:rPr lang="en-GB" sz="1600" b="1" dirty="0"/>
              <a:t>themes</a:t>
            </a:r>
            <a:r>
              <a:rPr lang="en-GB" sz="1600" dirty="0"/>
              <a:t> and </a:t>
            </a:r>
            <a:r>
              <a:rPr lang="en-GB" sz="1600" b="1" dirty="0"/>
              <a:t>sub-themes</a:t>
            </a:r>
            <a:r>
              <a:rPr lang="en-GB" sz="1600" dirty="0"/>
              <a:t> in the transcripts and </a:t>
            </a:r>
            <a:r>
              <a:rPr lang="en-GB" sz="1600" b="1" dirty="0"/>
              <a:t>code them </a:t>
            </a:r>
            <a:r>
              <a:rPr lang="en-GB" sz="1600" dirty="0"/>
              <a:t>accordingly (you can do this any way you like, manually or electronically);</a:t>
            </a:r>
          </a:p>
          <a:p>
            <a:pPr marL="342900" indent="-342900">
              <a:buFont typeface="+mj-lt"/>
              <a:buAutoNum type="arabicPeriod"/>
            </a:pPr>
            <a:r>
              <a:rPr lang="en-GB" sz="1600" dirty="0"/>
              <a:t>Write this analysis up into a short essay on young people’s feelings about and responses to Brexit. The themes you choose to focus on should be the most relevant and/or interesting in your dataset, and you should include relevant quotations from your transcripts. Think about:</a:t>
            </a:r>
            <a:endParaRPr lang="en-GB" dirty="0"/>
          </a:p>
          <a:p>
            <a:pPr marL="425196" lvl="3" indent="0">
              <a:buNone/>
            </a:pPr>
            <a:r>
              <a:rPr lang="en-GB" dirty="0"/>
              <a:t>a. Why the themes are important;</a:t>
            </a:r>
          </a:p>
          <a:p>
            <a:pPr marL="425196" lvl="3" indent="0">
              <a:buNone/>
            </a:pPr>
            <a:r>
              <a:rPr lang="en-GB" dirty="0"/>
              <a:t>b. Links or contradictions between themes and sub-themes;</a:t>
            </a:r>
          </a:p>
          <a:p>
            <a:pPr marL="425196" lvl="3" indent="0">
              <a:buNone/>
            </a:pPr>
            <a:r>
              <a:rPr lang="en-GB" dirty="0"/>
              <a:t>c. Anything you can glean about the positionalities of the interviewees (gender, race, class etc) and whether this is relevant;</a:t>
            </a:r>
          </a:p>
          <a:p>
            <a:pPr marL="425196" lvl="3" indent="0">
              <a:buNone/>
            </a:pPr>
            <a:r>
              <a:rPr lang="en-GB" dirty="0"/>
              <a:t>d. How your analysis supports, contradicts or extends existing literature (just look at two or three sources; you do not need to do a full literature review).</a:t>
            </a:r>
          </a:p>
          <a:p>
            <a:pPr marL="342900" indent="-342900">
              <a:buFont typeface="+mj-lt"/>
              <a:buAutoNum type="arabicPeriod"/>
            </a:pPr>
            <a:r>
              <a:rPr lang="en-GB" sz="1600" dirty="0"/>
              <a:t>Your report should also include a short section on how you coded the documents and derived the themes, and a reflection on this process (including how your own positionality might have impacted on your analysis).</a:t>
            </a:r>
          </a:p>
        </p:txBody>
      </p:sp>
    </p:spTree>
    <p:extLst>
      <p:ext uri="{BB962C8B-B14F-4D97-AF65-F5344CB8AC3E}">
        <p14:creationId xmlns:p14="http://schemas.microsoft.com/office/powerpoint/2010/main" val="4054894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F65-1AB2-47A4-A542-A67A50B71453}"/>
              </a:ext>
            </a:extLst>
          </p:cNvPr>
          <p:cNvSpPr>
            <a:spLocks noGrp="1"/>
          </p:cNvSpPr>
          <p:nvPr>
            <p:ph type="title"/>
          </p:nvPr>
        </p:nvSpPr>
        <p:spPr/>
        <p:txBody>
          <a:bodyPr>
            <a:normAutofit fontScale="90000"/>
          </a:bodyPr>
          <a:lstStyle/>
          <a:p>
            <a:r>
              <a:rPr lang="en-GB" sz="2700" dirty="0"/>
              <a:t>Assignment 2: Structure</a:t>
            </a:r>
          </a:p>
        </p:txBody>
      </p:sp>
      <p:sp>
        <p:nvSpPr>
          <p:cNvPr id="6" name="Content Placeholder 5">
            <a:extLst>
              <a:ext uri="{FF2B5EF4-FFF2-40B4-BE49-F238E27FC236}">
                <a16:creationId xmlns:a16="http://schemas.microsoft.com/office/drawing/2014/main" id="{17B8D422-27DD-4CC5-AB02-1913143E2498}"/>
              </a:ext>
            </a:extLst>
          </p:cNvPr>
          <p:cNvSpPr>
            <a:spLocks noGrp="1"/>
          </p:cNvSpPr>
          <p:nvPr>
            <p:ph idx="1"/>
          </p:nvPr>
        </p:nvSpPr>
        <p:spPr/>
        <p:txBody>
          <a:bodyPr>
            <a:normAutofit fontScale="85000" lnSpcReduction="20000"/>
          </a:bodyPr>
          <a:lstStyle/>
          <a:p>
            <a:r>
              <a:rPr lang="en-GB" sz="2100" b="1" dirty="0"/>
              <a:t>Title</a:t>
            </a:r>
          </a:p>
          <a:p>
            <a:pPr lvl="1"/>
            <a:r>
              <a:rPr lang="en-GB" sz="1950" dirty="0"/>
              <a:t>Come up with something relevant to your themes or main argument, or simply use the generic ‘young people’s feelings about and responses to Brexit’ as descriptive title</a:t>
            </a:r>
          </a:p>
          <a:p>
            <a:r>
              <a:rPr lang="en-GB" sz="2100" b="1" dirty="0"/>
              <a:t>Introduction</a:t>
            </a:r>
          </a:p>
          <a:p>
            <a:pPr lvl="1"/>
            <a:r>
              <a:rPr lang="en-GB" sz="1950" dirty="0"/>
              <a:t>Concise, but giving an idea of where the data came from, and what your analysis focuses on; a short paragraph</a:t>
            </a:r>
          </a:p>
          <a:p>
            <a:r>
              <a:rPr lang="en-GB" sz="2100" b="1" dirty="0"/>
              <a:t>Main body</a:t>
            </a:r>
          </a:p>
          <a:p>
            <a:pPr lvl="1"/>
            <a:r>
              <a:rPr lang="en-GB" sz="1950" dirty="0"/>
              <a:t>Focus on the most interesting themes/subthemes that emerged from your coding</a:t>
            </a:r>
          </a:p>
          <a:p>
            <a:pPr lvl="1"/>
            <a:r>
              <a:rPr lang="en-GB" sz="1950" dirty="0"/>
              <a:t>You may use sub-sections here if it’s helpful, based on themes/sub-themes, but it’s not necessary</a:t>
            </a:r>
          </a:p>
          <a:p>
            <a:pPr lvl="1"/>
            <a:r>
              <a:rPr lang="en-GB" sz="1950" dirty="0"/>
              <a:t>Include a few brief quotes from the interviews to exemplify the themes</a:t>
            </a:r>
          </a:p>
          <a:p>
            <a:r>
              <a:rPr lang="en-GB" sz="2100" b="1" dirty="0"/>
              <a:t>Conclusion</a:t>
            </a:r>
          </a:p>
          <a:p>
            <a:pPr lvl="1"/>
            <a:r>
              <a:rPr lang="en-GB" sz="1950" dirty="0"/>
              <a:t>Summarise the arguments you made from the data</a:t>
            </a:r>
          </a:p>
          <a:p>
            <a:pPr lvl="1"/>
            <a:r>
              <a:rPr lang="en-GB" sz="1950" dirty="0"/>
              <a:t>You can include a reflection on your coding here or as a separate subsection</a:t>
            </a:r>
          </a:p>
          <a:p>
            <a:r>
              <a:rPr lang="en-GB" sz="2100" b="1" dirty="0"/>
              <a:t>References</a:t>
            </a:r>
          </a:p>
          <a:p>
            <a:pPr lvl="1"/>
            <a:r>
              <a:rPr lang="en-GB" sz="1950" dirty="0"/>
              <a:t>Just a few for context (as in Assignment 1)</a:t>
            </a:r>
          </a:p>
        </p:txBody>
      </p:sp>
    </p:spTree>
    <p:extLst>
      <p:ext uri="{BB962C8B-B14F-4D97-AF65-F5344CB8AC3E}">
        <p14:creationId xmlns:p14="http://schemas.microsoft.com/office/powerpoint/2010/main" val="1923759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C5E8-8825-CC82-7A9A-B1F270485336}"/>
              </a:ext>
            </a:extLst>
          </p:cNvPr>
          <p:cNvSpPr>
            <a:spLocks noGrp="1"/>
          </p:cNvSpPr>
          <p:nvPr>
            <p:ph type="title"/>
          </p:nvPr>
        </p:nvSpPr>
        <p:spPr/>
        <p:txBody>
          <a:bodyPr>
            <a:normAutofit fontScale="90000"/>
          </a:bodyPr>
          <a:lstStyle/>
          <a:p>
            <a:r>
              <a:rPr lang="en-GB" dirty="0"/>
              <a:t>We’re nearing the end…</a:t>
            </a:r>
          </a:p>
        </p:txBody>
      </p:sp>
      <p:sp>
        <p:nvSpPr>
          <p:cNvPr id="4" name="Footer Placeholder 3">
            <a:extLst>
              <a:ext uri="{FF2B5EF4-FFF2-40B4-BE49-F238E27FC236}">
                <a16:creationId xmlns:a16="http://schemas.microsoft.com/office/drawing/2014/main" id="{C1DE7185-9FC6-7992-2C3A-1F212046B612}"/>
              </a:ext>
            </a:extLst>
          </p:cNvPr>
          <p:cNvSpPr>
            <a:spLocks noGrp="1"/>
          </p:cNvSpPr>
          <p:nvPr>
            <p:ph type="ftr" sz="quarter" idx="11"/>
          </p:nvPr>
        </p:nvSpPr>
        <p:spPr/>
        <p:txBody>
          <a:bodyPr/>
          <a:lstStyle/>
          <a:p>
            <a:r>
              <a:rPr lang="en-US" b="1" dirty="0">
                <a:solidFill>
                  <a:schemeClr val="tx2"/>
                </a:solidFill>
              </a:rPr>
              <a:t>Source: https://ncl.instructure.com/courses/53153/modules/items/2910770</a:t>
            </a:r>
          </a:p>
        </p:txBody>
      </p:sp>
      <p:sp>
        <p:nvSpPr>
          <p:cNvPr id="5" name="Slide Number Placeholder 4">
            <a:extLst>
              <a:ext uri="{FF2B5EF4-FFF2-40B4-BE49-F238E27FC236}">
                <a16:creationId xmlns:a16="http://schemas.microsoft.com/office/drawing/2014/main" id="{4FF93004-5422-51F0-CA64-7FEB918343D3}"/>
              </a:ext>
            </a:extLst>
          </p:cNvPr>
          <p:cNvSpPr>
            <a:spLocks noGrp="1"/>
          </p:cNvSpPr>
          <p:nvPr>
            <p:ph type="sldNum" sz="quarter" idx="12"/>
          </p:nvPr>
        </p:nvSpPr>
        <p:spPr/>
        <p:txBody>
          <a:bodyPr/>
          <a:lstStyle/>
          <a:p>
            <a:r>
              <a:rPr lang="en-US"/>
              <a:t>Slide </a:t>
            </a:r>
            <a:fld id="{C5EF2332-01BF-834F-8236-50238282D533}" type="slidenum">
              <a:rPr lang="en-US" smtClean="0"/>
              <a:pPr/>
              <a:t>49</a:t>
            </a:fld>
            <a:endParaRPr lang="en-US" dirty="0"/>
          </a:p>
        </p:txBody>
      </p:sp>
      <p:pic>
        <p:nvPicPr>
          <p:cNvPr id="7" name="Picture 6">
            <a:extLst>
              <a:ext uri="{FF2B5EF4-FFF2-40B4-BE49-F238E27FC236}">
                <a16:creationId xmlns:a16="http://schemas.microsoft.com/office/drawing/2014/main" id="{4BD4459E-0BE6-C5A2-F228-3A20CB992B81}"/>
              </a:ext>
            </a:extLst>
          </p:cNvPr>
          <p:cNvPicPr>
            <a:picLocks noChangeAspect="1"/>
          </p:cNvPicPr>
          <p:nvPr/>
        </p:nvPicPr>
        <p:blipFill>
          <a:blip r:embed="rId3"/>
          <a:stretch>
            <a:fillRect/>
          </a:stretch>
        </p:blipFill>
        <p:spPr>
          <a:xfrm>
            <a:off x="457200" y="1255859"/>
            <a:ext cx="8459565" cy="2961747"/>
          </a:xfrm>
          <a:prstGeom prst="rect">
            <a:avLst/>
          </a:prstGeom>
        </p:spPr>
      </p:pic>
      <p:sp>
        <p:nvSpPr>
          <p:cNvPr id="8" name="Oval 7">
            <a:extLst>
              <a:ext uri="{FF2B5EF4-FFF2-40B4-BE49-F238E27FC236}">
                <a16:creationId xmlns:a16="http://schemas.microsoft.com/office/drawing/2014/main" id="{8769DDF9-C3CB-FA67-3974-A21F19938508}"/>
              </a:ext>
            </a:extLst>
          </p:cNvPr>
          <p:cNvSpPr/>
          <p:nvPr/>
        </p:nvSpPr>
        <p:spPr>
          <a:xfrm>
            <a:off x="6845967" y="3441032"/>
            <a:ext cx="2070797" cy="44660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80F19BA-D163-8AD1-A8CF-068C363515F4}"/>
              </a:ext>
            </a:extLst>
          </p:cNvPr>
          <p:cNvSpPr txBox="1"/>
          <p:nvPr/>
        </p:nvSpPr>
        <p:spPr>
          <a:xfrm>
            <a:off x="439153" y="606259"/>
            <a:ext cx="7784432" cy="369332"/>
          </a:xfrm>
          <a:prstGeom prst="rect">
            <a:avLst/>
          </a:prstGeom>
          <a:noFill/>
        </p:spPr>
        <p:txBody>
          <a:bodyPr wrap="square">
            <a:spAutoFit/>
          </a:bodyPr>
          <a:lstStyle/>
          <a:p>
            <a:pPr marL="0" indent="0" algn="l">
              <a:buNone/>
            </a:pPr>
            <a:r>
              <a:rPr lang="en-GB" b="1" i="0" dirty="0">
                <a:solidFill>
                  <a:srgbClr val="2D3B45"/>
                </a:solidFill>
                <a:effectLst/>
                <a:latin typeface="Lato Extended"/>
              </a:rPr>
              <a:t>Assignment 2: </a:t>
            </a:r>
            <a:r>
              <a:rPr lang="en-GB" b="1" dirty="0">
                <a:solidFill>
                  <a:srgbClr val="2D3B45"/>
                </a:solidFill>
                <a:latin typeface="Lato Extended"/>
              </a:rPr>
              <a:t>Materials and Q&amp;A drop-in session (online)</a:t>
            </a:r>
            <a:endParaRPr lang="en-GB" b="1" i="0" dirty="0">
              <a:solidFill>
                <a:srgbClr val="2D3B45"/>
              </a:solidFill>
              <a:effectLst/>
              <a:latin typeface="Lato Extended"/>
            </a:endParaRPr>
          </a:p>
        </p:txBody>
      </p:sp>
    </p:spTree>
    <p:extLst>
      <p:ext uri="{BB962C8B-B14F-4D97-AF65-F5344CB8AC3E}">
        <p14:creationId xmlns:p14="http://schemas.microsoft.com/office/powerpoint/2010/main" val="135947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5CB-E802-6A50-5530-2B16E4D3C9FC}"/>
              </a:ext>
            </a:extLst>
          </p:cNvPr>
          <p:cNvSpPr>
            <a:spLocks noGrp="1"/>
          </p:cNvSpPr>
          <p:nvPr>
            <p:ph type="title"/>
          </p:nvPr>
        </p:nvSpPr>
        <p:spPr/>
        <p:txBody>
          <a:bodyPr>
            <a:normAutofit fontScale="90000"/>
          </a:bodyPr>
          <a:lstStyle/>
          <a:p>
            <a:r>
              <a:rPr lang="en-GB" dirty="0"/>
              <a:t>Thematic analysis</a:t>
            </a:r>
          </a:p>
        </p:txBody>
      </p:sp>
      <p:sp>
        <p:nvSpPr>
          <p:cNvPr id="4" name="Footer Placeholder 3">
            <a:extLst>
              <a:ext uri="{FF2B5EF4-FFF2-40B4-BE49-F238E27FC236}">
                <a16:creationId xmlns:a16="http://schemas.microsoft.com/office/drawing/2014/main" id="{AA71EC5E-291B-55BD-001F-EBDDC937A9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8E299B5-43B6-56C0-9C15-256935E97A12}"/>
              </a:ext>
            </a:extLst>
          </p:cNvPr>
          <p:cNvSpPr>
            <a:spLocks noGrp="1"/>
          </p:cNvSpPr>
          <p:nvPr>
            <p:ph type="sldNum" sz="quarter" idx="12"/>
          </p:nvPr>
        </p:nvSpPr>
        <p:spPr/>
        <p:txBody>
          <a:bodyPr/>
          <a:lstStyle/>
          <a:p>
            <a:r>
              <a:rPr lang="en-US"/>
              <a:t>Slide </a:t>
            </a:r>
            <a:fld id="{C5EF2332-01BF-834F-8236-50238282D533}" type="slidenum">
              <a:rPr lang="en-US" smtClean="0"/>
              <a:pPr/>
              <a:t>5</a:t>
            </a:fld>
            <a:endParaRPr lang="en-US" dirty="0"/>
          </a:p>
        </p:txBody>
      </p:sp>
      <p:pic>
        <p:nvPicPr>
          <p:cNvPr id="10" name="Picture 9">
            <a:extLst>
              <a:ext uri="{FF2B5EF4-FFF2-40B4-BE49-F238E27FC236}">
                <a16:creationId xmlns:a16="http://schemas.microsoft.com/office/drawing/2014/main" id="{D12F16AD-65A5-AC6A-9443-5FBC72411A7C}"/>
              </a:ext>
            </a:extLst>
          </p:cNvPr>
          <p:cNvPicPr>
            <a:picLocks noChangeAspect="1"/>
          </p:cNvPicPr>
          <p:nvPr/>
        </p:nvPicPr>
        <p:blipFill>
          <a:blip r:embed="rId3"/>
          <a:stretch>
            <a:fillRect/>
          </a:stretch>
        </p:blipFill>
        <p:spPr>
          <a:xfrm>
            <a:off x="1577138" y="576990"/>
            <a:ext cx="5190445" cy="4263580"/>
          </a:xfrm>
          <a:prstGeom prst="rect">
            <a:avLst/>
          </a:prstGeom>
        </p:spPr>
      </p:pic>
    </p:spTree>
    <p:extLst>
      <p:ext uri="{BB962C8B-B14F-4D97-AF65-F5344CB8AC3E}">
        <p14:creationId xmlns:p14="http://schemas.microsoft.com/office/powerpoint/2010/main" val="72656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6</a:t>
            </a:fld>
            <a:endParaRPr lang="en-US" dirty="0"/>
          </a:p>
        </p:txBody>
      </p:sp>
      <p:pic>
        <p:nvPicPr>
          <p:cNvPr id="7" name="Picture 6">
            <a:extLst>
              <a:ext uri="{FF2B5EF4-FFF2-40B4-BE49-F238E27FC236}">
                <a16:creationId xmlns:a16="http://schemas.microsoft.com/office/drawing/2014/main" id="{8256AD54-1AD7-D43B-3430-5182046653F4}"/>
              </a:ext>
            </a:extLst>
          </p:cNvPr>
          <p:cNvPicPr>
            <a:picLocks noChangeAspect="1"/>
          </p:cNvPicPr>
          <p:nvPr/>
        </p:nvPicPr>
        <p:blipFill>
          <a:blip r:embed="rId2"/>
          <a:stretch>
            <a:fillRect/>
          </a:stretch>
        </p:blipFill>
        <p:spPr>
          <a:xfrm>
            <a:off x="878149" y="734423"/>
            <a:ext cx="6327994" cy="4029996"/>
          </a:xfrm>
          <a:prstGeom prst="rect">
            <a:avLst/>
          </a:prstGeom>
        </p:spPr>
      </p:pic>
    </p:spTree>
    <p:extLst>
      <p:ext uri="{BB962C8B-B14F-4D97-AF65-F5344CB8AC3E}">
        <p14:creationId xmlns:p14="http://schemas.microsoft.com/office/powerpoint/2010/main" val="239973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7</a:t>
            </a:fld>
            <a:endParaRPr lang="en-US" dirty="0"/>
          </a:p>
        </p:txBody>
      </p:sp>
      <p:pic>
        <p:nvPicPr>
          <p:cNvPr id="7" name="Picture 6">
            <a:extLst>
              <a:ext uri="{FF2B5EF4-FFF2-40B4-BE49-F238E27FC236}">
                <a16:creationId xmlns:a16="http://schemas.microsoft.com/office/drawing/2014/main" id="{8256AD54-1AD7-D43B-3430-5182046653F4}"/>
              </a:ext>
            </a:extLst>
          </p:cNvPr>
          <p:cNvPicPr>
            <a:picLocks noChangeAspect="1"/>
          </p:cNvPicPr>
          <p:nvPr/>
        </p:nvPicPr>
        <p:blipFill>
          <a:blip r:embed="rId3">
            <a:alphaModFix amt="50000"/>
          </a:blip>
          <a:stretch>
            <a:fillRect/>
          </a:stretch>
        </p:blipFill>
        <p:spPr>
          <a:xfrm>
            <a:off x="878149" y="734423"/>
            <a:ext cx="6327994" cy="4029996"/>
          </a:xfrm>
          <a:prstGeom prst="rect">
            <a:avLst/>
          </a:prstGeom>
        </p:spPr>
      </p:pic>
      <p:pic>
        <p:nvPicPr>
          <p:cNvPr id="3" name="Picture 2">
            <a:extLst>
              <a:ext uri="{FF2B5EF4-FFF2-40B4-BE49-F238E27FC236}">
                <a16:creationId xmlns:a16="http://schemas.microsoft.com/office/drawing/2014/main" id="{35C64548-8EFC-646A-A33A-514A2AE6374A}"/>
              </a:ext>
            </a:extLst>
          </p:cNvPr>
          <p:cNvPicPr>
            <a:picLocks noChangeAspect="1"/>
          </p:cNvPicPr>
          <p:nvPr/>
        </p:nvPicPr>
        <p:blipFill>
          <a:blip r:embed="rId4"/>
          <a:stretch>
            <a:fillRect/>
          </a:stretch>
        </p:blipFill>
        <p:spPr>
          <a:xfrm>
            <a:off x="457199" y="910539"/>
            <a:ext cx="3822433" cy="2861068"/>
          </a:xfrm>
          <a:prstGeom prst="rect">
            <a:avLst/>
          </a:prstGeom>
        </p:spPr>
      </p:pic>
      <p:pic>
        <p:nvPicPr>
          <p:cNvPr id="6" name="Picture 5">
            <a:extLst>
              <a:ext uri="{FF2B5EF4-FFF2-40B4-BE49-F238E27FC236}">
                <a16:creationId xmlns:a16="http://schemas.microsoft.com/office/drawing/2014/main" id="{1111D587-56AF-4ED9-BB3B-B09CC77E772B}"/>
              </a:ext>
            </a:extLst>
          </p:cNvPr>
          <p:cNvPicPr>
            <a:picLocks noChangeAspect="1"/>
          </p:cNvPicPr>
          <p:nvPr/>
        </p:nvPicPr>
        <p:blipFill>
          <a:blip r:embed="rId5"/>
          <a:stretch>
            <a:fillRect/>
          </a:stretch>
        </p:blipFill>
        <p:spPr>
          <a:xfrm>
            <a:off x="4601755" y="1951235"/>
            <a:ext cx="3822433" cy="2857922"/>
          </a:xfrm>
          <a:prstGeom prst="rect">
            <a:avLst/>
          </a:prstGeom>
        </p:spPr>
      </p:pic>
    </p:spTree>
    <p:extLst>
      <p:ext uri="{BB962C8B-B14F-4D97-AF65-F5344CB8AC3E}">
        <p14:creationId xmlns:p14="http://schemas.microsoft.com/office/powerpoint/2010/main" val="197764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8</a:t>
            </a:fld>
            <a:endParaRPr lang="en-US" dirty="0"/>
          </a:p>
        </p:txBody>
      </p:sp>
      <p:pic>
        <p:nvPicPr>
          <p:cNvPr id="14" name="Picture 13">
            <a:extLst>
              <a:ext uri="{FF2B5EF4-FFF2-40B4-BE49-F238E27FC236}">
                <a16:creationId xmlns:a16="http://schemas.microsoft.com/office/drawing/2014/main" id="{7EAAC595-DF6D-47AA-3B9B-EC95AF7F9C08}"/>
              </a:ext>
            </a:extLst>
          </p:cNvPr>
          <p:cNvPicPr>
            <a:picLocks noChangeAspect="1"/>
          </p:cNvPicPr>
          <p:nvPr/>
        </p:nvPicPr>
        <p:blipFill>
          <a:blip r:embed="rId3"/>
          <a:stretch>
            <a:fillRect/>
          </a:stretch>
        </p:blipFill>
        <p:spPr>
          <a:xfrm>
            <a:off x="550159" y="699990"/>
            <a:ext cx="5062465" cy="4116103"/>
          </a:xfrm>
          <a:prstGeom prst="rect">
            <a:avLst/>
          </a:prstGeom>
        </p:spPr>
      </p:pic>
    </p:spTree>
    <p:extLst>
      <p:ext uri="{BB962C8B-B14F-4D97-AF65-F5344CB8AC3E}">
        <p14:creationId xmlns:p14="http://schemas.microsoft.com/office/powerpoint/2010/main" val="2255652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0475-CF3E-7B19-969F-910670F123B9}"/>
              </a:ext>
            </a:extLst>
          </p:cNvPr>
          <p:cNvSpPr>
            <a:spLocks noGrp="1"/>
          </p:cNvSpPr>
          <p:nvPr>
            <p:ph type="title"/>
          </p:nvPr>
        </p:nvSpPr>
        <p:spPr/>
        <p:txBody>
          <a:bodyPr>
            <a:normAutofit fontScale="90000"/>
          </a:bodyPr>
          <a:lstStyle/>
          <a:p>
            <a:r>
              <a:rPr lang="en-GB" dirty="0"/>
              <a:t>Thematic coding in practice</a:t>
            </a:r>
          </a:p>
        </p:txBody>
      </p:sp>
      <p:sp>
        <p:nvSpPr>
          <p:cNvPr id="4" name="Footer Placeholder 3">
            <a:extLst>
              <a:ext uri="{FF2B5EF4-FFF2-40B4-BE49-F238E27FC236}">
                <a16:creationId xmlns:a16="http://schemas.microsoft.com/office/drawing/2014/main" id="{9B8407F4-6810-A3A0-BA48-B3C34717D8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5AB0A3-0B4F-9A16-B956-A682EE840F39}"/>
              </a:ext>
            </a:extLst>
          </p:cNvPr>
          <p:cNvSpPr>
            <a:spLocks noGrp="1"/>
          </p:cNvSpPr>
          <p:nvPr>
            <p:ph type="sldNum" sz="quarter" idx="12"/>
          </p:nvPr>
        </p:nvSpPr>
        <p:spPr/>
        <p:txBody>
          <a:bodyPr/>
          <a:lstStyle/>
          <a:p>
            <a:r>
              <a:rPr lang="en-US"/>
              <a:t>Slide </a:t>
            </a:r>
            <a:fld id="{C5EF2332-01BF-834F-8236-50238282D533}" type="slidenum">
              <a:rPr lang="en-US" smtClean="0"/>
              <a:pPr/>
              <a:t>9</a:t>
            </a:fld>
            <a:endParaRPr lang="en-US" dirty="0"/>
          </a:p>
        </p:txBody>
      </p:sp>
      <p:pic>
        <p:nvPicPr>
          <p:cNvPr id="14" name="Picture 13">
            <a:extLst>
              <a:ext uri="{FF2B5EF4-FFF2-40B4-BE49-F238E27FC236}">
                <a16:creationId xmlns:a16="http://schemas.microsoft.com/office/drawing/2014/main" id="{7EAAC595-DF6D-47AA-3B9B-EC95AF7F9C08}"/>
              </a:ext>
            </a:extLst>
          </p:cNvPr>
          <p:cNvPicPr>
            <a:picLocks noChangeAspect="1"/>
          </p:cNvPicPr>
          <p:nvPr/>
        </p:nvPicPr>
        <p:blipFill>
          <a:blip r:embed="rId2">
            <a:alphaModFix amt="50000"/>
          </a:blip>
          <a:stretch>
            <a:fillRect/>
          </a:stretch>
        </p:blipFill>
        <p:spPr>
          <a:xfrm>
            <a:off x="550159" y="699990"/>
            <a:ext cx="5062465" cy="4116103"/>
          </a:xfrm>
          <a:prstGeom prst="rect">
            <a:avLst/>
          </a:prstGeom>
        </p:spPr>
      </p:pic>
      <p:pic>
        <p:nvPicPr>
          <p:cNvPr id="16" name="Picture 15">
            <a:extLst>
              <a:ext uri="{FF2B5EF4-FFF2-40B4-BE49-F238E27FC236}">
                <a16:creationId xmlns:a16="http://schemas.microsoft.com/office/drawing/2014/main" id="{2821CC45-12DF-53C8-7B37-7EB705EE279D}"/>
              </a:ext>
            </a:extLst>
          </p:cNvPr>
          <p:cNvPicPr>
            <a:picLocks noChangeAspect="1"/>
          </p:cNvPicPr>
          <p:nvPr/>
        </p:nvPicPr>
        <p:blipFill>
          <a:blip r:embed="rId3"/>
          <a:stretch>
            <a:fillRect/>
          </a:stretch>
        </p:blipFill>
        <p:spPr>
          <a:xfrm>
            <a:off x="1425501" y="1776218"/>
            <a:ext cx="7608504" cy="2848458"/>
          </a:xfrm>
          <a:prstGeom prst="rect">
            <a:avLst/>
          </a:prstGeom>
        </p:spPr>
      </p:pic>
    </p:spTree>
    <p:extLst>
      <p:ext uri="{BB962C8B-B14F-4D97-AF65-F5344CB8AC3E}">
        <p14:creationId xmlns:p14="http://schemas.microsoft.com/office/powerpoint/2010/main" val="3405850796"/>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2133</Words>
  <Application>Microsoft Office PowerPoint</Application>
  <PresentationFormat>On-screen Show (16:9)</PresentationFormat>
  <Paragraphs>181</Paragraphs>
  <Slides>49</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Narrow</vt:lpstr>
      <vt:lpstr>Calibri</vt:lpstr>
      <vt:lpstr>Courier New</vt:lpstr>
      <vt:lpstr>Lato Extended</vt:lpstr>
      <vt:lpstr>Open Sans</vt:lpstr>
      <vt:lpstr>Palatino Linotype</vt:lpstr>
      <vt:lpstr>raleway</vt:lpstr>
      <vt:lpstr>SOC2069 Theme</vt:lpstr>
      <vt:lpstr>Interpretation: analysis and writing</vt:lpstr>
      <vt:lpstr>We’ve reached the end!</vt:lpstr>
      <vt:lpstr>Qualitative data analysis</vt:lpstr>
      <vt:lpstr>Thematic analysis</vt:lpstr>
      <vt:lpstr>Thematic analysis</vt:lpstr>
      <vt:lpstr>Thematic coding in practice</vt:lpstr>
      <vt:lpstr>Thematic coding in practice</vt:lpstr>
      <vt:lpstr>Thematic coding in practice</vt:lpstr>
      <vt:lpstr>Thematic coding in practice</vt:lpstr>
      <vt:lpstr>Thematic coding in practice</vt:lpstr>
      <vt:lpstr>Thematic coding in practice</vt:lpstr>
      <vt:lpstr>Thematic coding in practice</vt:lpstr>
      <vt:lpstr>Thematic coding in practice</vt:lpstr>
      <vt:lpstr>Thematic coding in practice</vt:lpstr>
      <vt:lpstr>Thematic coding in practice</vt:lpstr>
      <vt:lpstr>Developing themes</vt:lpstr>
      <vt:lpstr>Writing it all up</vt:lpstr>
      <vt:lpstr>PowerPoint Presentation</vt:lpstr>
      <vt:lpstr>Thematic coding and writing up  (an example)</vt:lpstr>
      <vt:lpstr>PowerPoint Presentation</vt:lpstr>
      <vt:lpstr>Abstract</vt:lpstr>
      <vt:lpstr>Data and methods</vt:lpstr>
      <vt:lpstr>Data and methods</vt:lpstr>
      <vt:lpstr>Data and methods</vt:lpstr>
      <vt:lpstr>Overview of descriptive results</vt:lpstr>
      <vt:lpstr>Overview of descriptive results</vt:lpstr>
      <vt:lpstr>Overview of descriptive results</vt:lpstr>
      <vt:lpstr>Thematic analysis results</vt:lpstr>
      <vt:lpstr>PowerPoint Presentation</vt:lpstr>
      <vt:lpstr>PowerPoint Presentation</vt:lpstr>
      <vt:lpstr>PowerPoint Presentation</vt:lpstr>
      <vt:lpstr>PowerPoint Presentation</vt:lpstr>
      <vt:lpstr>PowerPoint Presentation</vt:lpstr>
      <vt:lpstr>Thematic analysis results</vt:lpstr>
      <vt:lpstr>Thematic analysis results</vt:lpstr>
      <vt:lpstr>Thematic analysis results</vt:lpstr>
      <vt:lpstr>Thematic analysis results</vt:lpstr>
      <vt:lpstr>Thematic analysis results</vt:lpstr>
      <vt:lpstr>Conclusion</vt:lpstr>
      <vt:lpstr>Assignment 2: Qualitative data analysis report</vt:lpstr>
      <vt:lpstr>Assignment 2: Canvas materials</vt:lpstr>
      <vt:lpstr>Assignment 2: Datasets</vt:lpstr>
      <vt:lpstr>Assignment 2: Datasets</vt:lpstr>
      <vt:lpstr>Assignment 2: Data files (example)</vt:lpstr>
      <vt:lpstr>PowerPoint Presentation</vt:lpstr>
      <vt:lpstr>Assignment 2: Research questions</vt:lpstr>
      <vt:lpstr>Assignment 2: Qualitative data analysis report</vt:lpstr>
      <vt:lpstr>Assignment 2: Structure</vt:lpstr>
      <vt:lpstr>We’re nearing the end…</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uncertainty, inference</dc:title>
  <dc:creator/>
  <cp:keywords/>
  <cp:lastModifiedBy/>
  <cp:revision>1</cp:revision>
  <dcterms:created xsi:type="dcterms:W3CDTF">2023-10-31T11:50:59Z</dcterms:created>
  <dcterms:modified xsi:type="dcterms:W3CDTF">2023-12-12T11:52:34Z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references.bib</vt:lpwstr>
  </property>
  <property fmtid="{D5CDD505-2E9C-101B-9397-08002B2CF9AE}" pid="4" name="header-includes">
    <vt:lpwstr/>
  </property>
  <property fmtid="{D5CDD505-2E9C-101B-9397-08002B2CF9AE}" pid="5" name="include-after">
    <vt:lpwstr/>
  </property>
  <property fmtid="{D5CDD505-2E9C-101B-9397-08002B2CF9AE}" pid="6" name="include-before">
    <vt:lpwstr/>
  </property>
  <property fmtid="{D5CDD505-2E9C-101B-9397-08002B2CF9AE}" pid="7" name="labels">
    <vt:lpwstr/>
  </property>
  <property fmtid="{D5CDD505-2E9C-101B-9397-08002B2CF9AE}" pid="8" name="subtitle">
    <vt:lpwstr>Week 6</vt:lpwstr>
  </property>
  <property fmtid="{D5CDD505-2E9C-101B-9397-08002B2CF9AE}" pid="9" name="toc-title">
    <vt:lpwstr>Table of contents</vt:lpwstr>
  </property>
</Properties>
</file>